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70" r:id="rId3"/>
    <p:sldId id="271" r:id="rId4"/>
    <p:sldId id="273" r:id="rId5"/>
    <p:sldId id="274" r:id="rId6"/>
    <p:sldId id="275" r:id="rId7"/>
    <p:sldId id="276" r:id="rId8"/>
    <p:sldId id="277" r:id="rId9"/>
    <p:sldId id="278" r:id="rId10"/>
    <p:sldId id="279" r:id="rId11"/>
    <p:sldId id="280" r:id="rId12"/>
    <p:sldId id="282" r:id="rId13"/>
    <p:sldId id="283" r:id="rId14"/>
    <p:sldId id="284" r:id="rId15"/>
    <p:sldId id="285" r:id="rId16"/>
    <p:sldId id="286" r:id="rId17"/>
    <p:sldId id="287" r:id="rId18"/>
    <p:sldId id="288" r:id="rId19"/>
    <p:sldId id="28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EB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49"/>
  </p:normalViewPr>
  <p:slideViewPr>
    <p:cSldViewPr snapToGrid="0" snapToObjects="1">
      <p:cViewPr varScale="1">
        <p:scale>
          <a:sx n="70" d="100"/>
          <a:sy n="70" d="100"/>
        </p:scale>
        <p:origin x="9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40D2C7-5E75-467A-B80E-08EC41FAE1B6}" type="datetimeFigureOut">
              <a:rPr lang="en-US" smtClean="0"/>
              <a:t>2/26/2024</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CAD1CD-5086-4825-9805-76A50004C611}" type="slidenum">
              <a:rPr lang="en-US" smtClean="0"/>
              <a:t>‹Nº›</a:t>
            </a:fld>
            <a:endParaRPr lang="en-US"/>
          </a:p>
        </p:txBody>
      </p:sp>
    </p:spTree>
    <p:extLst>
      <p:ext uri="{BB962C8B-B14F-4D97-AF65-F5344CB8AC3E}">
        <p14:creationId xmlns:p14="http://schemas.microsoft.com/office/powerpoint/2010/main" val="2960630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44CAD1CD-5086-4825-9805-76A50004C611}" type="slidenum">
              <a:rPr lang="en-US" smtClean="0"/>
              <a:t>1</a:t>
            </a:fld>
            <a:endParaRPr lang="en-US"/>
          </a:p>
        </p:txBody>
      </p:sp>
    </p:spTree>
    <p:extLst>
      <p:ext uri="{BB962C8B-B14F-4D97-AF65-F5344CB8AC3E}">
        <p14:creationId xmlns:p14="http://schemas.microsoft.com/office/powerpoint/2010/main" val="4052924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703C5-A564-7C43-9BA9-29984EDBAB3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1EABCE6-1051-9E4D-B937-49FA55E5B9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2AFC9FD-7FA3-C74F-B6BB-57265EEDA6B5}"/>
              </a:ext>
            </a:extLst>
          </p:cNvPr>
          <p:cNvSpPr>
            <a:spLocks noGrp="1"/>
          </p:cNvSpPr>
          <p:nvPr>
            <p:ph type="dt" sz="half" idx="10"/>
          </p:nvPr>
        </p:nvSpPr>
        <p:spPr/>
        <p:txBody>
          <a:bodyPr/>
          <a:lstStyle/>
          <a:p>
            <a:fld id="{2942B1DC-427D-5B4A-B36E-402F78B76B12}" type="datetimeFigureOut">
              <a:rPr lang="en-US" smtClean="0"/>
              <a:t>2/26/2024</a:t>
            </a:fld>
            <a:endParaRPr lang="en-US"/>
          </a:p>
        </p:txBody>
      </p:sp>
      <p:sp>
        <p:nvSpPr>
          <p:cNvPr id="5" name="Footer Placeholder 4">
            <a:extLst>
              <a:ext uri="{FF2B5EF4-FFF2-40B4-BE49-F238E27FC236}">
                <a16:creationId xmlns:a16="http://schemas.microsoft.com/office/drawing/2014/main" id="{496BB2A6-B9A2-744A-A6C4-1D77B630F8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807621-3727-C044-B981-3D44E58C8859}"/>
              </a:ext>
            </a:extLst>
          </p:cNvPr>
          <p:cNvSpPr>
            <a:spLocks noGrp="1"/>
          </p:cNvSpPr>
          <p:nvPr>
            <p:ph type="sldNum" sz="quarter" idx="12"/>
          </p:nvPr>
        </p:nvSpPr>
        <p:spPr/>
        <p:txBody>
          <a:bodyPr/>
          <a:lstStyle/>
          <a:p>
            <a:fld id="{39EFD6A0-B649-8B45-B587-A2A18DA475E6}" type="slidenum">
              <a:rPr lang="en-US" smtClean="0"/>
              <a:t>‹Nº›</a:t>
            </a:fld>
            <a:endParaRPr lang="en-US"/>
          </a:p>
        </p:txBody>
      </p:sp>
    </p:spTree>
    <p:extLst>
      <p:ext uri="{BB962C8B-B14F-4D97-AF65-F5344CB8AC3E}">
        <p14:creationId xmlns:p14="http://schemas.microsoft.com/office/powerpoint/2010/main" val="3112522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CABD3-7D38-0B42-B2D6-E8664620FEE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5C1F798-7207-9140-940C-A62D08A32AD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8AC41D1-F0D2-A141-99B5-3719387F8326}"/>
              </a:ext>
            </a:extLst>
          </p:cNvPr>
          <p:cNvSpPr>
            <a:spLocks noGrp="1"/>
          </p:cNvSpPr>
          <p:nvPr>
            <p:ph type="dt" sz="half" idx="10"/>
          </p:nvPr>
        </p:nvSpPr>
        <p:spPr/>
        <p:txBody>
          <a:bodyPr/>
          <a:lstStyle/>
          <a:p>
            <a:fld id="{2942B1DC-427D-5B4A-B36E-402F78B76B12}" type="datetimeFigureOut">
              <a:rPr lang="en-US" smtClean="0"/>
              <a:t>2/26/2024</a:t>
            </a:fld>
            <a:endParaRPr lang="en-US"/>
          </a:p>
        </p:txBody>
      </p:sp>
      <p:sp>
        <p:nvSpPr>
          <p:cNvPr id="5" name="Footer Placeholder 4">
            <a:extLst>
              <a:ext uri="{FF2B5EF4-FFF2-40B4-BE49-F238E27FC236}">
                <a16:creationId xmlns:a16="http://schemas.microsoft.com/office/drawing/2014/main" id="{F44FEA6E-DD3D-3E4E-8CDD-9C755AF5F8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611141-3335-2B4A-A597-AA2B546F5F22}"/>
              </a:ext>
            </a:extLst>
          </p:cNvPr>
          <p:cNvSpPr>
            <a:spLocks noGrp="1"/>
          </p:cNvSpPr>
          <p:nvPr>
            <p:ph type="sldNum" sz="quarter" idx="12"/>
          </p:nvPr>
        </p:nvSpPr>
        <p:spPr/>
        <p:txBody>
          <a:bodyPr/>
          <a:lstStyle/>
          <a:p>
            <a:fld id="{39EFD6A0-B649-8B45-B587-A2A18DA475E6}" type="slidenum">
              <a:rPr lang="en-US" smtClean="0"/>
              <a:t>‹Nº›</a:t>
            </a:fld>
            <a:endParaRPr lang="en-US"/>
          </a:p>
        </p:txBody>
      </p:sp>
    </p:spTree>
    <p:extLst>
      <p:ext uri="{BB962C8B-B14F-4D97-AF65-F5344CB8AC3E}">
        <p14:creationId xmlns:p14="http://schemas.microsoft.com/office/powerpoint/2010/main" val="3228601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B26267-9101-ED40-8C83-4E040851567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C0EEF59-1886-8C41-8A94-7A5A8307468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84BE957-50D5-0F46-B7E1-8FD82ACDD42D}"/>
              </a:ext>
            </a:extLst>
          </p:cNvPr>
          <p:cNvSpPr>
            <a:spLocks noGrp="1"/>
          </p:cNvSpPr>
          <p:nvPr>
            <p:ph type="dt" sz="half" idx="10"/>
          </p:nvPr>
        </p:nvSpPr>
        <p:spPr/>
        <p:txBody>
          <a:bodyPr/>
          <a:lstStyle/>
          <a:p>
            <a:fld id="{2942B1DC-427D-5B4A-B36E-402F78B76B12}" type="datetimeFigureOut">
              <a:rPr lang="en-US" smtClean="0"/>
              <a:t>2/26/2024</a:t>
            </a:fld>
            <a:endParaRPr lang="en-US"/>
          </a:p>
        </p:txBody>
      </p:sp>
      <p:sp>
        <p:nvSpPr>
          <p:cNvPr id="5" name="Footer Placeholder 4">
            <a:extLst>
              <a:ext uri="{FF2B5EF4-FFF2-40B4-BE49-F238E27FC236}">
                <a16:creationId xmlns:a16="http://schemas.microsoft.com/office/drawing/2014/main" id="{0E1D51A9-3F04-DE48-85C0-D4C8CF8593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5807E-B5D1-9945-B5A3-8CEC3E9F4E65}"/>
              </a:ext>
            </a:extLst>
          </p:cNvPr>
          <p:cNvSpPr>
            <a:spLocks noGrp="1"/>
          </p:cNvSpPr>
          <p:nvPr>
            <p:ph type="sldNum" sz="quarter" idx="12"/>
          </p:nvPr>
        </p:nvSpPr>
        <p:spPr/>
        <p:txBody>
          <a:bodyPr/>
          <a:lstStyle/>
          <a:p>
            <a:fld id="{39EFD6A0-B649-8B45-B587-A2A18DA475E6}" type="slidenum">
              <a:rPr lang="en-US" smtClean="0"/>
              <a:t>‹Nº›</a:t>
            </a:fld>
            <a:endParaRPr lang="en-US"/>
          </a:p>
        </p:txBody>
      </p:sp>
    </p:spTree>
    <p:extLst>
      <p:ext uri="{BB962C8B-B14F-4D97-AF65-F5344CB8AC3E}">
        <p14:creationId xmlns:p14="http://schemas.microsoft.com/office/powerpoint/2010/main" val="1880342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8CC68-D4BD-834F-81B5-034FE2D1BA5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260EEBB-BFA7-674F-8910-E7253D8BCE2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3D995C5-C5EC-9F4E-8D6E-ECCE04C653C0}"/>
              </a:ext>
            </a:extLst>
          </p:cNvPr>
          <p:cNvSpPr>
            <a:spLocks noGrp="1"/>
          </p:cNvSpPr>
          <p:nvPr>
            <p:ph type="dt" sz="half" idx="10"/>
          </p:nvPr>
        </p:nvSpPr>
        <p:spPr/>
        <p:txBody>
          <a:bodyPr/>
          <a:lstStyle/>
          <a:p>
            <a:fld id="{2942B1DC-427D-5B4A-B36E-402F78B76B12}" type="datetimeFigureOut">
              <a:rPr lang="en-US" smtClean="0"/>
              <a:t>2/26/2024</a:t>
            </a:fld>
            <a:endParaRPr lang="en-US"/>
          </a:p>
        </p:txBody>
      </p:sp>
      <p:sp>
        <p:nvSpPr>
          <p:cNvPr id="5" name="Footer Placeholder 4">
            <a:extLst>
              <a:ext uri="{FF2B5EF4-FFF2-40B4-BE49-F238E27FC236}">
                <a16:creationId xmlns:a16="http://schemas.microsoft.com/office/drawing/2014/main" id="{5980E484-4DED-834C-927A-54E00616D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4EBC5-641F-444A-930B-8A5F57243C42}"/>
              </a:ext>
            </a:extLst>
          </p:cNvPr>
          <p:cNvSpPr>
            <a:spLocks noGrp="1"/>
          </p:cNvSpPr>
          <p:nvPr>
            <p:ph type="sldNum" sz="quarter" idx="12"/>
          </p:nvPr>
        </p:nvSpPr>
        <p:spPr/>
        <p:txBody>
          <a:bodyPr/>
          <a:lstStyle/>
          <a:p>
            <a:fld id="{39EFD6A0-B649-8B45-B587-A2A18DA475E6}" type="slidenum">
              <a:rPr lang="en-US" smtClean="0"/>
              <a:t>‹Nº›</a:t>
            </a:fld>
            <a:endParaRPr lang="en-US"/>
          </a:p>
        </p:txBody>
      </p:sp>
    </p:spTree>
    <p:extLst>
      <p:ext uri="{BB962C8B-B14F-4D97-AF65-F5344CB8AC3E}">
        <p14:creationId xmlns:p14="http://schemas.microsoft.com/office/powerpoint/2010/main" val="2232768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93FE9-6983-1242-8432-3D4A53F5E2D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D826CF2-0745-054B-8F8C-6C70003A6E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EE9990F-0722-6042-BCA2-52EB8EA350A4}"/>
              </a:ext>
            </a:extLst>
          </p:cNvPr>
          <p:cNvSpPr>
            <a:spLocks noGrp="1"/>
          </p:cNvSpPr>
          <p:nvPr>
            <p:ph type="dt" sz="half" idx="10"/>
          </p:nvPr>
        </p:nvSpPr>
        <p:spPr/>
        <p:txBody>
          <a:bodyPr/>
          <a:lstStyle/>
          <a:p>
            <a:fld id="{2942B1DC-427D-5B4A-B36E-402F78B76B12}" type="datetimeFigureOut">
              <a:rPr lang="en-US" smtClean="0"/>
              <a:t>2/26/2024</a:t>
            </a:fld>
            <a:endParaRPr lang="en-US"/>
          </a:p>
        </p:txBody>
      </p:sp>
      <p:sp>
        <p:nvSpPr>
          <p:cNvPr id="5" name="Footer Placeholder 4">
            <a:extLst>
              <a:ext uri="{FF2B5EF4-FFF2-40B4-BE49-F238E27FC236}">
                <a16:creationId xmlns:a16="http://schemas.microsoft.com/office/drawing/2014/main" id="{A2B95F9D-C506-684C-8C76-6725785F0C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07A6AD-601D-C04B-BC15-DD74ADD40289}"/>
              </a:ext>
            </a:extLst>
          </p:cNvPr>
          <p:cNvSpPr>
            <a:spLocks noGrp="1"/>
          </p:cNvSpPr>
          <p:nvPr>
            <p:ph type="sldNum" sz="quarter" idx="12"/>
          </p:nvPr>
        </p:nvSpPr>
        <p:spPr/>
        <p:txBody>
          <a:bodyPr/>
          <a:lstStyle/>
          <a:p>
            <a:fld id="{39EFD6A0-B649-8B45-B587-A2A18DA475E6}" type="slidenum">
              <a:rPr lang="en-US" smtClean="0"/>
              <a:t>‹Nº›</a:t>
            </a:fld>
            <a:endParaRPr lang="en-US"/>
          </a:p>
        </p:txBody>
      </p:sp>
    </p:spTree>
    <p:extLst>
      <p:ext uri="{BB962C8B-B14F-4D97-AF65-F5344CB8AC3E}">
        <p14:creationId xmlns:p14="http://schemas.microsoft.com/office/powerpoint/2010/main" val="1486577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A7A55-BB92-D549-8DB9-D77C4334D72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B35BDD5-8893-2B44-B81B-761FBA2F6CD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D7EFF20-E960-6F41-B7AD-B7EB525B836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F377135-46F5-E94D-8CC5-ACB8D11BA8F3}"/>
              </a:ext>
            </a:extLst>
          </p:cNvPr>
          <p:cNvSpPr>
            <a:spLocks noGrp="1"/>
          </p:cNvSpPr>
          <p:nvPr>
            <p:ph type="dt" sz="half" idx="10"/>
          </p:nvPr>
        </p:nvSpPr>
        <p:spPr/>
        <p:txBody>
          <a:bodyPr/>
          <a:lstStyle/>
          <a:p>
            <a:fld id="{2942B1DC-427D-5B4A-B36E-402F78B76B12}" type="datetimeFigureOut">
              <a:rPr lang="en-US" smtClean="0"/>
              <a:t>2/26/2024</a:t>
            </a:fld>
            <a:endParaRPr lang="en-US"/>
          </a:p>
        </p:txBody>
      </p:sp>
      <p:sp>
        <p:nvSpPr>
          <p:cNvPr id="6" name="Footer Placeholder 5">
            <a:extLst>
              <a:ext uri="{FF2B5EF4-FFF2-40B4-BE49-F238E27FC236}">
                <a16:creationId xmlns:a16="http://schemas.microsoft.com/office/drawing/2014/main" id="{9C7E0F51-F923-2A41-B2E4-39363A5EB2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E9E162-CAF3-6943-8AE4-A1914D32ECD1}"/>
              </a:ext>
            </a:extLst>
          </p:cNvPr>
          <p:cNvSpPr>
            <a:spLocks noGrp="1"/>
          </p:cNvSpPr>
          <p:nvPr>
            <p:ph type="sldNum" sz="quarter" idx="12"/>
          </p:nvPr>
        </p:nvSpPr>
        <p:spPr/>
        <p:txBody>
          <a:bodyPr/>
          <a:lstStyle/>
          <a:p>
            <a:fld id="{39EFD6A0-B649-8B45-B587-A2A18DA475E6}" type="slidenum">
              <a:rPr lang="en-US" smtClean="0"/>
              <a:t>‹Nº›</a:t>
            </a:fld>
            <a:endParaRPr lang="en-US"/>
          </a:p>
        </p:txBody>
      </p:sp>
    </p:spTree>
    <p:extLst>
      <p:ext uri="{BB962C8B-B14F-4D97-AF65-F5344CB8AC3E}">
        <p14:creationId xmlns:p14="http://schemas.microsoft.com/office/powerpoint/2010/main" val="1805642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840AB-4C17-814D-A662-838E801605F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D9632BE-A4A1-804A-B2D6-5E8B195E14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B4CEBD1-5CD4-994F-ADDC-04CC397FABA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BD48CD4-A77C-A142-A8A6-D7C7574D2F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5032730-399A-4547-934A-EA23E607A09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626D42E-F731-E542-B870-6453515AADE3}"/>
              </a:ext>
            </a:extLst>
          </p:cNvPr>
          <p:cNvSpPr>
            <a:spLocks noGrp="1"/>
          </p:cNvSpPr>
          <p:nvPr>
            <p:ph type="dt" sz="half" idx="10"/>
          </p:nvPr>
        </p:nvSpPr>
        <p:spPr/>
        <p:txBody>
          <a:bodyPr/>
          <a:lstStyle/>
          <a:p>
            <a:fld id="{2942B1DC-427D-5B4A-B36E-402F78B76B12}" type="datetimeFigureOut">
              <a:rPr lang="en-US" smtClean="0"/>
              <a:t>2/26/2024</a:t>
            </a:fld>
            <a:endParaRPr lang="en-US"/>
          </a:p>
        </p:txBody>
      </p:sp>
      <p:sp>
        <p:nvSpPr>
          <p:cNvPr id="8" name="Footer Placeholder 7">
            <a:extLst>
              <a:ext uri="{FF2B5EF4-FFF2-40B4-BE49-F238E27FC236}">
                <a16:creationId xmlns:a16="http://schemas.microsoft.com/office/drawing/2014/main" id="{07E98A65-168F-4242-B844-EA5CFDF5DE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CE9E85-7F40-1743-8C25-CA9D932C6118}"/>
              </a:ext>
            </a:extLst>
          </p:cNvPr>
          <p:cNvSpPr>
            <a:spLocks noGrp="1"/>
          </p:cNvSpPr>
          <p:nvPr>
            <p:ph type="sldNum" sz="quarter" idx="12"/>
          </p:nvPr>
        </p:nvSpPr>
        <p:spPr/>
        <p:txBody>
          <a:bodyPr/>
          <a:lstStyle/>
          <a:p>
            <a:fld id="{39EFD6A0-B649-8B45-B587-A2A18DA475E6}" type="slidenum">
              <a:rPr lang="en-US" smtClean="0"/>
              <a:t>‹Nº›</a:t>
            </a:fld>
            <a:endParaRPr lang="en-US"/>
          </a:p>
        </p:txBody>
      </p:sp>
    </p:spTree>
    <p:extLst>
      <p:ext uri="{BB962C8B-B14F-4D97-AF65-F5344CB8AC3E}">
        <p14:creationId xmlns:p14="http://schemas.microsoft.com/office/powerpoint/2010/main" val="753329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0538F-3568-D74F-9DF7-64763AE411A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27CF8DE-88E9-0E49-97A4-45CE8196050D}"/>
              </a:ext>
            </a:extLst>
          </p:cNvPr>
          <p:cNvSpPr>
            <a:spLocks noGrp="1"/>
          </p:cNvSpPr>
          <p:nvPr>
            <p:ph type="dt" sz="half" idx="10"/>
          </p:nvPr>
        </p:nvSpPr>
        <p:spPr/>
        <p:txBody>
          <a:bodyPr/>
          <a:lstStyle/>
          <a:p>
            <a:fld id="{2942B1DC-427D-5B4A-B36E-402F78B76B12}" type="datetimeFigureOut">
              <a:rPr lang="en-US" smtClean="0"/>
              <a:t>2/26/2024</a:t>
            </a:fld>
            <a:endParaRPr lang="en-US"/>
          </a:p>
        </p:txBody>
      </p:sp>
      <p:sp>
        <p:nvSpPr>
          <p:cNvPr id="4" name="Footer Placeholder 3">
            <a:extLst>
              <a:ext uri="{FF2B5EF4-FFF2-40B4-BE49-F238E27FC236}">
                <a16:creationId xmlns:a16="http://schemas.microsoft.com/office/drawing/2014/main" id="{C39055E9-FD59-7B4C-BF3B-A5E24D68EF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BA2D3D-A352-A84C-B6A6-442F2E20D89F}"/>
              </a:ext>
            </a:extLst>
          </p:cNvPr>
          <p:cNvSpPr>
            <a:spLocks noGrp="1"/>
          </p:cNvSpPr>
          <p:nvPr>
            <p:ph type="sldNum" sz="quarter" idx="12"/>
          </p:nvPr>
        </p:nvSpPr>
        <p:spPr/>
        <p:txBody>
          <a:bodyPr/>
          <a:lstStyle/>
          <a:p>
            <a:fld id="{39EFD6A0-B649-8B45-B587-A2A18DA475E6}" type="slidenum">
              <a:rPr lang="en-US" smtClean="0"/>
              <a:t>‹Nº›</a:t>
            </a:fld>
            <a:endParaRPr lang="en-US"/>
          </a:p>
        </p:txBody>
      </p:sp>
    </p:spTree>
    <p:extLst>
      <p:ext uri="{BB962C8B-B14F-4D97-AF65-F5344CB8AC3E}">
        <p14:creationId xmlns:p14="http://schemas.microsoft.com/office/powerpoint/2010/main" val="175263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1C9199-1FAD-9445-A41F-58B40340DA65}"/>
              </a:ext>
            </a:extLst>
          </p:cNvPr>
          <p:cNvSpPr>
            <a:spLocks noGrp="1"/>
          </p:cNvSpPr>
          <p:nvPr>
            <p:ph type="dt" sz="half" idx="10"/>
          </p:nvPr>
        </p:nvSpPr>
        <p:spPr/>
        <p:txBody>
          <a:bodyPr/>
          <a:lstStyle/>
          <a:p>
            <a:fld id="{2942B1DC-427D-5B4A-B36E-402F78B76B12}" type="datetimeFigureOut">
              <a:rPr lang="en-US" smtClean="0"/>
              <a:t>2/26/2024</a:t>
            </a:fld>
            <a:endParaRPr lang="en-US"/>
          </a:p>
        </p:txBody>
      </p:sp>
      <p:sp>
        <p:nvSpPr>
          <p:cNvPr id="3" name="Footer Placeholder 2">
            <a:extLst>
              <a:ext uri="{FF2B5EF4-FFF2-40B4-BE49-F238E27FC236}">
                <a16:creationId xmlns:a16="http://schemas.microsoft.com/office/drawing/2014/main" id="{20428CED-7756-F447-9159-0689601F14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F6BBA5-7289-6E46-8933-94FA91DEC72E}"/>
              </a:ext>
            </a:extLst>
          </p:cNvPr>
          <p:cNvSpPr>
            <a:spLocks noGrp="1"/>
          </p:cNvSpPr>
          <p:nvPr>
            <p:ph type="sldNum" sz="quarter" idx="12"/>
          </p:nvPr>
        </p:nvSpPr>
        <p:spPr/>
        <p:txBody>
          <a:bodyPr/>
          <a:lstStyle/>
          <a:p>
            <a:fld id="{39EFD6A0-B649-8B45-B587-A2A18DA475E6}" type="slidenum">
              <a:rPr lang="en-US" smtClean="0"/>
              <a:t>‹Nº›</a:t>
            </a:fld>
            <a:endParaRPr lang="en-US"/>
          </a:p>
        </p:txBody>
      </p:sp>
    </p:spTree>
    <p:extLst>
      <p:ext uri="{BB962C8B-B14F-4D97-AF65-F5344CB8AC3E}">
        <p14:creationId xmlns:p14="http://schemas.microsoft.com/office/powerpoint/2010/main" val="2697582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FB564-FEB4-E748-8FE5-28AF5A9907B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0709E26-F8F7-E140-B1F5-566385EF59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63A15C3-4A10-E546-8E31-82D702BDC7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E0D776B-CC1A-3540-9666-378D305BDEF6}"/>
              </a:ext>
            </a:extLst>
          </p:cNvPr>
          <p:cNvSpPr>
            <a:spLocks noGrp="1"/>
          </p:cNvSpPr>
          <p:nvPr>
            <p:ph type="dt" sz="half" idx="10"/>
          </p:nvPr>
        </p:nvSpPr>
        <p:spPr/>
        <p:txBody>
          <a:bodyPr/>
          <a:lstStyle/>
          <a:p>
            <a:fld id="{2942B1DC-427D-5B4A-B36E-402F78B76B12}" type="datetimeFigureOut">
              <a:rPr lang="en-US" smtClean="0"/>
              <a:t>2/26/2024</a:t>
            </a:fld>
            <a:endParaRPr lang="en-US"/>
          </a:p>
        </p:txBody>
      </p:sp>
      <p:sp>
        <p:nvSpPr>
          <p:cNvPr id="6" name="Footer Placeholder 5">
            <a:extLst>
              <a:ext uri="{FF2B5EF4-FFF2-40B4-BE49-F238E27FC236}">
                <a16:creationId xmlns:a16="http://schemas.microsoft.com/office/drawing/2014/main" id="{0E6A9994-FADB-F147-8EAF-FD4A6DF21D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FB703D-1117-C04C-9BB1-466AE24B2611}"/>
              </a:ext>
            </a:extLst>
          </p:cNvPr>
          <p:cNvSpPr>
            <a:spLocks noGrp="1"/>
          </p:cNvSpPr>
          <p:nvPr>
            <p:ph type="sldNum" sz="quarter" idx="12"/>
          </p:nvPr>
        </p:nvSpPr>
        <p:spPr/>
        <p:txBody>
          <a:bodyPr/>
          <a:lstStyle/>
          <a:p>
            <a:fld id="{39EFD6A0-B649-8B45-B587-A2A18DA475E6}" type="slidenum">
              <a:rPr lang="en-US" smtClean="0"/>
              <a:t>‹Nº›</a:t>
            </a:fld>
            <a:endParaRPr lang="en-US"/>
          </a:p>
        </p:txBody>
      </p:sp>
    </p:spTree>
    <p:extLst>
      <p:ext uri="{BB962C8B-B14F-4D97-AF65-F5344CB8AC3E}">
        <p14:creationId xmlns:p14="http://schemas.microsoft.com/office/powerpoint/2010/main" val="1158017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9BAF9-640A-014E-9010-3A5BF87AF6D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7203F16-904A-F440-8E83-E858104155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811338-FC84-D840-AF80-CD0F5E2179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07F9C0F-CB47-D949-AD96-D55EDBD6BBC6}"/>
              </a:ext>
            </a:extLst>
          </p:cNvPr>
          <p:cNvSpPr>
            <a:spLocks noGrp="1"/>
          </p:cNvSpPr>
          <p:nvPr>
            <p:ph type="dt" sz="half" idx="10"/>
          </p:nvPr>
        </p:nvSpPr>
        <p:spPr/>
        <p:txBody>
          <a:bodyPr/>
          <a:lstStyle/>
          <a:p>
            <a:fld id="{2942B1DC-427D-5B4A-B36E-402F78B76B12}" type="datetimeFigureOut">
              <a:rPr lang="en-US" smtClean="0"/>
              <a:t>2/26/2024</a:t>
            </a:fld>
            <a:endParaRPr lang="en-US"/>
          </a:p>
        </p:txBody>
      </p:sp>
      <p:sp>
        <p:nvSpPr>
          <p:cNvPr id="6" name="Footer Placeholder 5">
            <a:extLst>
              <a:ext uri="{FF2B5EF4-FFF2-40B4-BE49-F238E27FC236}">
                <a16:creationId xmlns:a16="http://schemas.microsoft.com/office/drawing/2014/main" id="{09806D5C-3B9A-3940-BAA8-D43323BC93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073E97-45F3-B84C-8142-F5E113851D9E}"/>
              </a:ext>
            </a:extLst>
          </p:cNvPr>
          <p:cNvSpPr>
            <a:spLocks noGrp="1"/>
          </p:cNvSpPr>
          <p:nvPr>
            <p:ph type="sldNum" sz="quarter" idx="12"/>
          </p:nvPr>
        </p:nvSpPr>
        <p:spPr/>
        <p:txBody>
          <a:bodyPr/>
          <a:lstStyle/>
          <a:p>
            <a:fld id="{39EFD6A0-B649-8B45-B587-A2A18DA475E6}" type="slidenum">
              <a:rPr lang="en-US" smtClean="0"/>
              <a:t>‹Nº›</a:t>
            </a:fld>
            <a:endParaRPr lang="en-US"/>
          </a:p>
        </p:txBody>
      </p:sp>
    </p:spTree>
    <p:extLst>
      <p:ext uri="{BB962C8B-B14F-4D97-AF65-F5344CB8AC3E}">
        <p14:creationId xmlns:p14="http://schemas.microsoft.com/office/powerpoint/2010/main" val="3957406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6381EF-E3C7-4A40-A899-12B2DC49F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6477947-4CBD-E240-902C-6EF73A3F7B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A973C39-C870-034C-A276-030F943AA4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42B1DC-427D-5B4A-B36E-402F78B76B12}" type="datetimeFigureOut">
              <a:rPr lang="en-US" smtClean="0"/>
              <a:t>2/26/2024</a:t>
            </a:fld>
            <a:endParaRPr lang="en-US"/>
          </a:p>
        </p:txBody>
      </p:sp>
      <p:sp>
        <p:nvSpPr>
          <p:cNvPr id="5" name="Footer Placeholder 4">
            <a:extLst>
              <a:ext uri="{FF2B5EF4-FFF2-40B4-BE49-F238E27FC236}">
                <a16:creationId xmlns:a16="http://schemas.microsoft.com/office/drawing/2014/main" id="{5519BAE1-968B-3B48-8015-08D6F23620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9F046E-E9E6-E84B-BC97-324C95F874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EFD6A0-B649-8B45-B587-A2A18DA475E6}" type="slidenum">
              <a:rPr lang="en-US" smtClean="0"/>
              <a:t>‹Nº›</a:t>
            </a:fld>
            <a:endParaRPr lang="en-US"/>
          </a:p>
        </p:txBody>
      </p:sp>
    </p:spTree>
    <p:extLst>
      <p:ext uri="{BB962C8B-B14F-4D97-AF65-F5344CB8AC3E}">
        <p14:creationId xmlns:p14="http://schemas.microsoft.com/office/powerpoint/2010/main" val="15945937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www.youtube.com/watch?v=oa1LSWad6n0&amp;feature=youtu.be" TargetMode="Externa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hyperlink" Target="https://en.wikipedia.org/wiki/Lithium_soap" TargetMode="External"/><Relationship Id="rId7" Type="http://schemas.openxmlformats.org/officeDocument/2006/relationships/image" Target="../media/image32.jpeg"/><Relationship Id="rId2" Type="http://schemas.openxmlformats.org/officeDocument/2006/relationships/hyperlink" Target="https://en.wikipedia.org/wiki/Sodium_stearate" TargetMode="Externa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jpeg"/><Relationship Id="rId7" Type="http://schemas.openxmlformats.org/officeDocument/2006/relationships/image" Target="../media/image57.png"/><Relationship Id="rId2" Type="http://schemas.openxmlformats.org/officeDocument/2006/relationships/hyperlink" Target="https://youtu.be/p3Mx6-rCpM8" TargetMode="Externa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hyperlink" Target="https://rainforest-reliance.org/green-oil-renewables/" TargetMode="External"/><Relationship Id="rId4" Type="http://schemas.openxmlformats.org/officeDocument/2006/relationships/image" Target="../media/image55.jpeg"/></Relationships>
</file>

<file path=ppt/slides/_rels/slide17.xml.rels><?xml version="1.0" encoding="UTF-8" standalone="yes"?>
<Relationships xmlns="http://schemas.openxmlformats.org/package/2006/relationships"><Relationship Id="rId3" Type="http://schemas.openxmlformats.org/officeDocument/2006/relationships/hyperlink" Target="https://www.bike-biofuels.eu/news/bike-workshop-upscaling-the-production-of-low-iluc-risk-biomass-at-the-31st-eubce/" TargetMode="External"/><Relationship Id="rId7" Type="http://schemas.openxmlformats.org/officeDocument/2006/relationships/image" Target="../media/image62.jpeg"/><Relationship Id="rId2" Type="http://schemas.openxmlformats.org/officeDocument/2006/relationships/hyperlink" Target="https://youtu.be/s3jhIXaVf-c" TargetMode="Externa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mailto:chantal@rainforest-reliance.org" TargetMode="External"/><Relationship Id="rId2" Type="http://schemas.openxmlformats.org/officeDocument/2006/relationships/hyperlink" Target="mailto:jesse@rainforest-reliance.org" TargetMode="Externa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hyperlink" Target="mailto:Jeremy@rainforest-reliance.org"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casterra.co/" TargetMode="External"/><Relationship Id="rId2" Type="http://schemas.openxmlformats.org/officeDocument/2006/relationships/hyperlink" Target="https://evogene.com/press_release/evogene-establish-evofuel-ltd-developing-advanced-feedstock-biofuel/" TargetMode="External"/><Relationship Id="rId1" Type="http://schemas.openxmlformats.org/officeDocument/2006/relationships/slideLayout" Target="../slideLayouts/slideLayout2.xml"/><Relationship Id="rId4" Type="http://schemas.openxmlformats.org/officeDocument/2006/relationships/hyperlink" Target="https://www.youtube.com/watch?v=dEJTfA2Th9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hyperlink" Target="https://www.eni.com/en-IT/media/stories/biofuels-vegetable-oils.html" TargetMode="External"/><Relationship Id="rId2" Type="http://schemas.openxmlformats.org/officeDocument/2006/relationships/hyperlink" Target="http://www.eni.com/" TargetMode="External"/><Relationship Id="rId1" Type="http://schemas.openxmlformats.org/officeDocument/2006/relationships/slideLayout" Target="../slideLayouts/slideLayout2.xml"/><Relationship Id="rId4" Type="http://schemas.openxmlformats.org/officeDocument/2006/relationships/hyperlink" Target="https://www.eni.com/en-IT/media/stories/agro-energy.html"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rainforest-reliance.org/green-oil-renewables/" TargetMode="External"/><Relationship Id="rId2" Type="http://schemas.openxmlformats.org/officeDocument/2006/relationships/hyperlink" Target="https://rainforest-reliance.org/ecopower-initiative/"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10" Type="http://schemas.openxmlformats.org/officeDocument/2006/relationships/image" Target="../media/image21.jpg"/><Relationship Id="rId4" Type="http://schemas.openxmlformats.org/officeDocument/2006/relationships/image" Target="../media/image15.jpg"/><Relationship Id="rId9"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B3FE45-C8B6-B44E-A561-EC7136119B51}"/>
              </a:ext>
            </a:extLst>
          </p:cNvPr>
          <p:cNvSpPr>
            <a:spLocks noGrp="1"/>
          </p:cNvSpPr>
          <p:nvPr>
            <p:ph type="title"/>
          </p:nvPr>
        </p:nvSpPr>
        <p:spPr>
          <a:xfrm>
            <a:off x="464457" y="1748324"/>
            <a:ext cx="10889342" cy="1434331"/>
          </a:xfrm>
        </p:spPr>
        <p:txBody>
          <a:bodyPr>
            <a:normAutofit fontScale="90000"/>
          </a:bodyPr>
          <a:lstStyle/>
          <a:p>
            <a:r>
              <a:rPr lang="es-ES" sz="2700" b="1" dirty="0" smtClean="0"/>
              <a:t>CONCEPT: INTRODUCING “A CASTOR ECONOMY”</a:t>
            </a:r>
            <a:br>
              <a:rPr lang="es-ES" sz="2700" b="1" dirty="0" smtClean="0"/>
            </a:br>
            <a:r>
              <a:rPr lang="es-ES" sz="2000" b="1" dirty="0" smtClean="0">
                <a:solidFill>
                  <a:schemeClr val="accent6">
                    <a:lumMod val="75000"/>
                  </a:schemeClr>
                </a:solidFill>
              </a:rPr>
              <a:t>CASTOR CULTIVATION CONVERTED TO RENEWABLE ENERGY</a:t>
            </a:r>
            <a:r>
              <a:rPr lang="es-ES" dirty="0" smtClean="0"/>
              <a:t/>
            </a:r>
            <a:br>
              <a:rPr lang="es-ES" dirty="0" smtClean="0"/>
            </a:br>
            <a:r>
              <a:rPr lang="es-ES" sz="1200" dirty="0" smtClean="0"/>
              <a:t/>
            </a:r>
            <a:br>
              <a:rPr lang="es-ES" sz="1200" dirty="0" smtClean="0"/>
            </a:br>
            <a:r>
              <a:rPr lang="en-GB" sz="1200" b="1" dirty="0" smtClean="0"/>
              <a:t>Objective: </a:t>
            </a:r>
            <a:r>
              <a:rPr lang="en-US" sz="1200" b="1" dirty="0"/>
              <a:t>“Meeting our 2050 SDGs via </a:t>
            </a:r>
            <a:r>
              <a:rPr lang="en-US" sz="1200" b="1" dirty="0" smtClean="0"/>
              <a:t>transitioning </a:t>
            </a:r>
            <a:r>
              <a:rPr lang="en-US" sz="1200" b="1" dirty="0"/>
              <a:t>to Renewables and a Bio-based Economy” </a:t>
            </a:r>
            <a:r>
              <a:rPr lang="en-US" dirty="0"/>
              <a:t/>
            </a:r>
            <a:br>
              <a:rPr lang="en-US" dirty="0"/>
            </a:br>
            <a:r>
              <a:rPr lang="en-US" sz="1200" dirty="0" smtClean="0"/>
              <a:t/>
            </a:r>
            <a:br>
              <a:rPr lang="en-US" sz="1200" dirty="0" smtClean="0"/>
            </a:br>
            <a:r>
              <a:rPr lang="en-US" sz="1200" dirty="0" smtClean="0"/>
              <a:t/>
            </a:r>
            <a:br>
              <a:rPr lang="en-US" sz="1200" dirty="0" smtClean="0"/>
            </a:br>
            <a:r>
              <a:rPr lang="en-GB" sz="1200" b="1" dirty="0" smtClean="0"/>
              <a:t>A:</a:t>
            </a:r>
            <a:r>
              <a:rPr lang="en-GB" sz="1200" dirty="0" smtClean="0"/>
              <a:t> </a:t>
            </a:r>
            <a:r>
              <a:rPr lang="en-GB" sz="1200" b="1" dirty="0" smtClean="0"/>
              <a:t> </a:t>
            </a:r>
            <a:r>
              <a:rPr lang="en-GB" sz="1200" dirty="0" smtClean="0"/>
              <a:t>Starting here in Italy by facilitating the European Transport Industry reach net zero emissions, either making all fossil fuel carbon neutral by mixing as an additive 14% of our Patent Derived Castor Based Biofuels or eliminating fossil fuels entirely using our non-toxic, renewable and sustainable bio-fuels as a replacement.</a:t>
            </a:r>
            <a:r>
              <a:rPr lang="en-US" sz="1200" dirty="0" smtClean="0"/>
              <a:t/>
            </a:r>
            <a:br>
              <a:rPr lang="en-US" sz="1200" dirty="0" smtClean="0"/>
            </a:br>
            <a:r>
              <a:rPr lang="en-GB" sz="1200" dirty="0" smtClean="0"/>
              <a:t> </a:t>
            </a:r>
            <a:r>
              <a:rPr lang="en-US" sz="1200" dirty="0" smtClean="0"/>
              <a:t/>
            </a:r>
            <a:br>
              <a:rPr lang="en-US" sz="1200" dirty="0" smtClean="0"/>
            </a:br>
            <a:r>
              <a:rPr lang="en-GB" sz="1200" b="1" dirty="0" smtClean="0"/>
              <a:t>B:</a:t>
            </a:r>
            <a:r>
              <a:rPr lang="en-GB" sz="1200" dirty="0" smtClean="0"/>
              <a:t>  Revitalizing and rejuvenating the abundant number of rural farms, towns and cities that are dilapidating by focusing on Rural Socioeconomic Revitalization Stimulation via a Renewable Bio-based Castor Economy generating up to 100-Billion Euros Annually, by producing “Renewable Energy, Bio-Based Consumable Products and Food”, based on the proven 4-Returns Scientific Approach to Landscape Restoration, Carbon Sequestration and Biodiversity Conservation. </a:t>
            </a:r>
            <a:r>
              <a:rPr lang="en-GB" sz="1200" b="1" dirty="0" smtClean="0"/>
              <a:t>Tackling ALL 17 Sustainable Development Goals.</a:t>
            </a:r>
            <a:r>
              <a:rPr lang="en-US" sz="1200" dirty="0" smtClean="0"/>
              <a:t/>
            </a:r>
            <a:br>
              <a:rPr lang="en-US" sz="1200" dirty="0" smtClean="0"/>
            </a:br>
            <a:r>
              <a:rPr lang="en-GB" sz="1200" b="1" dirty="0" smtClean="0"/>
              <a:t>Scope:</a:t>
            </a:r>
            <a:r>
              <a:rPr lang="en-GB" sz="1200" dirty="0" smtClean="0"/>
              <a:t> Portugal, Spain, France, Italy &amp; Greece. </a:t>
            </a:r>
            <a:r>
              <a:rPr lang="en-US" dirty="0" smtClean="0"/>
              <a:t/>
            </a:r>
            <a:br>
              <a:rPr lang="en-US" dirty="0" smtClean="0"/>
            </a:br>
            <a:r>
              <a:rPr lang="en-GB" sz="1200" b="1" dirty="0" smtClean="0"/>
              <a:t>Proposed Implementations &amp; Costing Forecasts: Example ITALY.</a:t>
            </a:r>
            <a:r>
              <a:rPr lang="en-US" sz="1200" dirty="0" smtClean="0"/>
              <a:t/>
            </a:r>
            <a:br>
              <a:rPr lang="en-US" sz="1200" dirty="0" smtClean="0"/>
            </a:br>
            <a:r>
              <a:rPr lang="en-GB" sz="1200" dirty="0" smtClean="0"/>
              <a:t>Italy requires and consumes 2-Billion Litres (2-Million Metric tons) Diesel Per Year.</a:t>
            </a:r>
            <a:r>
              <a:rPr lang="en-US" sz="1200" dirty="0" smtClean="0"/>
              <a:t/>
            </a:r>
            <a:br>
              <a:rPr lang="en-US" sz="1200" dirty="0" smtClean="0"/>
            </a:br>
            <a:r>
              <a:rPr lang="en-GB" sz="1200" dirty="0" smtClean="0"/>
              <a:t>Using our </a:t>
            </a:r>
            <a:r>
              <a:rPr lang="en-GB" sz="1200" b="1" dirty="0" smtClean="0">
                <a:solidFill>
                  <a:schemeClr val="accent6">
                    <a:lumMod val="75000"/>
                  </a:schemeClr>
                </a:solidFill>
              </a:rPr>
              <a:t>Protective Plant Variety WAINER/J2 (Patent Attached) </a:t>
            </a:r>
            <a:r>
              <a:rPr lang="en-GB" sz="1200" dirty="0" smtClean="0"/>
              <a:t>this would require 833,333.33 Hectares of Castor / Land Cultivation.</a:t>
            </a:r>
            <a:r>
              <a:rPr lang="en-US" sz="1200" dirty="0" smtClean="0"/>
              <a:t/>
            </a:r>
            <a:br>
              <a:rPr lang="en-US" sz="1200" dirty="0" smtClean="0"/>
            </a:br>
            <a:r>
              <a:rPr lang="en-GB" sz="1200" dirty="0" smtClean="0"/>
              <a:t>To achieve Carbon Neutral status by mixing 14% of our Castor Bio-diesel to fossil diesel this would require = 116,666.66 Hectares Castor Cultivation.</a:t>
            </a:r>
            <a:br>
              <a:rPr lang="en-GB" sz="1200" dirty="0" smtClean="0"/>
            </a:br>
            <a:r>
              <a:rPr lang="en-GB" sz="1200" b="1" dirty="0" smtClean="0"/>
              <a:t>Ways in which to achieve the above outlined objectives;                                                                    </a:t>
            </a:r>
            <a:r>
              <a:rPr lang="en-US" sz="1200" dirty="0" smtClean="0"/>
              <a:t/>
            </a:r>
            <a:br>
              <a:rPr lang="en-US" sz="1200" dirty="0" smtClean="0"/>
            </a:br>
            <a:r>
              <a:rPr lang="en-GB" sz="1200" b="1" dirty="0" smtClean="0"/>
              <a:t>Cooperative of farmers.	</a:t>
            </a:r>
            <a:r>
              <a:rPr lang="en-US" sz="1200" dirty="0" smtClean="0"/>
              <a:t/>
            </a:r>
            <a:br>
              <a:rPr lang="en-US" sz="1200" dirty="0" smtClean="0"/>
            </a:br>
            <a:r>
              <a:rPr lang="en-GB" sz="1200" dirty="0" smtClean="0"/>
              <a:t>Italy has over 1.6 million farmers / agricultural holders., average land size holding 7.9 hectares totalling 12.6 million hectares, if less than 1% participated by converting over to Castor Cultivation we would reach our first objective of 14% Bio-diesel mixed into fossil fuel and if 6.5% of Italian farmers participated we would reach our final goal of 100% Sustainable Renewable Bio-Diesel Production.</a:t>
            </a:r>
            <a:r>
              <a:rPr lang="en-US" sz="1200" dirty="0" smtClean="0"/>
              <a:t/>
            </a:r>
            <a:br>
              <a:rPr lang="en-US" sz="1200" dirty="0" smtClean="0"/>
            </a:br>
            <a:r>
              <a:rPr lang="en-GB" sz="1200" b="1" dirty="0" smtClean="0"/>
              <a:t>Example Olive Groves:</a:t>
            </a:r>
            <a:r>
              <a:rPr lang="en-US" sz="1200" dirty="0" smtClean="0"/>
              <a:t/>
            </a:r>
            <a:br>
              <a:rPr lang="en-US" sz="1200" dirty="0" smtClean="0"/>
            </a:br>
            <a:r>
              <a:rPr lang="en-GB" sz="1200" dirty="0" smtClean="0"/>
              <a:t>Italy has around 1,075,000 Hectares of Olive Groves (360,000 in Apulia alone), many of which are old and non-producing, here alone we have enough land ready to immediately implement our proposed project/objectives with little to no moneys needed for land preparation (eliminating the highest cost of all) – by generating just 15% cooperation in the olive industry alone, we achieve our first objective - 78% cooperation would make Italy 100% self-sustainable on green oil.</a:t>
            </a:r>
            <a:r>
              <a:rPr lang="en-US" dirty="0" smtClean="0"/>
              <a:t/>
            </a:r>
            <a:br>
              <a:rPr lang="en-US" dirty="0" smtClean="0"/>
            </a:br>
            <a:endParaRPr lang="en-US" sz="1300" dirty="0"/>
          </a:p>
        </p:txBody>
      </p:sp>
      <p:sp>
        <p:nvSpPr>
          <p:cNvPr id="5" name="Content Placeholder 4">
            <a:extLst>
              <a:ext uri="{FF2B5EF4-FFF2-40B4-BE49-F238E27FC236}">
                <a16:creationId xmlns:a16="http://schemas.microsoft.com/office/drawing/2014/main" id="{131024DD-5688-8A42-B955-1FB386B7BB2F}"/>
              </a:ext>
            </a:extLst>
          </p:cNvPr>
          <p:cNvSpPr>
            <a:spLocks noGrp="1"/>
          </p:cNvSpPr>
          <p:nvPr>
            <p:ph idx="1"/>
          </p:nvPr>
        </p:nvSpPr>
        <p:spPr>
          <a:xfrm flipV="1">
            <a:off x="10328214" y="2231885"/>
            <a:ext cx="378400" cy="284050"/>
          </a:xfrm>
        </p:spPr>
        <p:txBody>
          <a:bodyPr>
            <a:normAutofit fontScale="70000" lnSpcReduction="20000"/>
          </a:bodyPr>
          <a:lstStyle/>
          <a:p>
            <a:pPr marL="457200" lvl="1" indent="0">
              <a:buNone/>
            </a:pPr>
            <a:endParaRPr lang="en-US" dirty="0" smtClean="0"/>
          </a:p>
          <a:p>
            <a:pPr lvl="1"/>
            <a:endParaRPr lang="en-US" dirty="0"/>
          </a:p>
        </p:txBody>
      </p:sp>
      <p:pic>
        <p:nvPicPr>
          <p:cNvPr id="7" name="Imagen 6" descr="An image for Castor grows and heals the earth fast. This photo shows degraded land regenerated into food and biofuel production in just 18 months"/>
          <p:cNvPicPr/>
          <p:nvPr/>
        </p:nvPicPr>
        <p:blipFill>
          <a:blip r:embed="rId3">
            <a:extLst>
              <a:ext uri="{28A0092B-C50C-407E-A947-70E740481C1C}">
                <a14:useLocalDpi xmlns:a14="http://schemas.microsoft.com/office/drawing/2010/main" val="0"/>
              </a:ext>
            </a:extLst>
          </a:blip>
          <a:srcRect/>
          <a:stretch>
            <a:fillRect/>
          </a:stretch>
        </p:blipFill>
        <p:spPr bwMode="auto">
          <a:xfrm>
            <a:off x="336099" y="4537086"/>
            <a:ext cx="3753135" cy="2041189"/>
          </a:xfrm>
          <a:prstGeom prst="rect">
            <a:avLst/>
          </a:prstGeom>
          <a:noFill/>
          <a:ln>
            <a:noFill/>
          </a:ln>
        </p:spPr>
      </p:pic>
      <p:sp>
        <p:nvSpPr>
          <p:cNvPr id="17" name="Title 3">
            <a:extLst>
              <a:ext uri="{FF2B5EF4-FFF2-40B4-BE49-F238E27FC236}">
                <a16:creationId xmlns:a16="http://schemas.microsoft.com/office/drawing/2014/main" id="{13B3FE45-C8B6-B44E-A561-EC7136119B51}"/>
              </a:ext>
            </a:extLst>
          </p:cNvPr>
          <p:cNvSpPr txBox="1">
            <a:spLocks/>
          </p:cNvSpPr>
          <p:nvPr/>
        </p:nvSpPr>
        <p:spPr>
          <a:xfrm>
            <a:off x="2537459" y="2180039"/>
            <a:ext cx="7402286" cy="132024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smtClean="0"/>
              <a:t/>
            </a:r>
            <a:br>
              <a:rPr lang="es-ES" dirty="0" smtClean="0"/>
            </a:br>
            <a:endParaRPr lang="en-US" dirty="0"/>
          </a:p>
        </p:txBody>
      </p:sp>
      <p:sp>
        <p:nvSpPr>
          <p:cNvPr id="19" name="Content Placeholder 4">
            <a:extLst>
              <a:ext uri="{FF2B5EF4-FFF2-40B4-BE49-F238E27FC236}">
                <a16:creationId xmlns:a16="http://schemas.microsoft.com/office/drawing/2014/main" id="{131024DD-5688-8A42-B955-1FB386B7BB2F}"/>
              </a:ext>
            </a:extLst>
          </p:cNvPr>
          <p:cNvSpPr txBox="1">
            <a:spLocks/>
          </p:cNvSpPr>
          <p:nvPr/>
        </p:nvSpPr>
        <p:spPr>
          <a:xfrm>
            <a:off x="9797142" y="1724025"/>
            <a:ext cx="596667" cy="45601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ES" dirty="0" smtClean="0"/>
          </a:p>
        </p:txBody>
      </p:sp>
      <p:sp>
        <p:nvSpPr>
          <p:cNvPr id="23" name="Content Placeholder 4">
            <a:extLst>
              <a:ext uri="{FF2B5EF4-FFF2-40B4-BE49-F238E27FC236}">
                <a16:creationId xmlns:a16="http://schemas.microsoft.com/office/drawing/2014/main" id="{131024DD-5688-8A42-B955-1FB386B7BB2F}"/>
              </a:ext>
            </a:extLst>
          </p:cNvPr>
          <p:cNvSpPr txBox="1">
            <a:spLocks/>
          </p:cNvSpPr>
          <p:nvPr/>
        </p:nvSpPr>
        <p:spPr>
          <a:xfrm>
            <a:off x="220217" y="669400"/>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dirty="0" smtClean="0"/>
          </a:p>
          <a:p>
            <a:pPr marL="457200" lvl="1" indent="0">
              <a:buNone/>
            </a:pPr>
            <a:endParaRPr lang="en-US" dirty="0"/>
          </a:p>
        </p:txBody>
      </p:sp>
      <p:sp>
        <p:nvSpPr>
          <p:cNvPr id="20" name="Content Placeholder 4">
            <a:extLst>
              <a:ext uri="{FF2B5EF4-FFF2-40B4-BE49-F238E27FC236}">
                <a16:creationId xmlns:a16="http://schemas.microsoft.com/office/drawing/2014/main" id="{131024DD-5688-8A42-B955-1FB386B7BB2F}"/>
              </a:ext>
            </a:extLst>
          </p:cNvPr>
          <p:cNvSpPr txBox="1">
            <a:spLocks/>
          </p:cNvSpPr>
          <p:nvPr/>
        </p:nvSpPr>
        <p:spPr>
          <a:xfrm flipV="1">
            <a:off x="4089234" y="2137449"/>
            <a:ext cx="2378756" cy="7714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dirty="0" smtClean="0"/>
          </a:p>
          <a:p>
            <a:pPr lvl="1"/>
            <a:endParaRPr lang="en-US" dirty="0"/>
          </a:p>
        </p:txBody>
      </p:sp>
      <p:pic>
        <p:nvPicPr>
          <p:cNvPr id="27" name="Imagen 26" descr="E:\20210329_145857 - Copy.jpg"/>
          <p:cNvPicPr/>
          <p:nvPr/>
        </p:nvPicPr>
        <p:blipFill>
          <a:blip r:embed="rId4">
            <a:extLst>
              <a:ext uri="{28A0092B-C50C-407E-A947-70E740481C1C}">
                <a14:useLocalDpi xmlns:a14="http://schemas.microsoft.com/office/drawing/2010/main" val="0"/>
              </a:ext>
            </a:extLst>
          </a:blip>
          <a:srcRect/>
          <a:stretch>
            <a:fillRect/>
          </a:stretch>
        </p:blipFill>
        <p:spPr bwMode="auto">
          <a:xfrm>
            <a:off x="8297537" y="228869"/>
            <a:ext cx="3595876" cy="1150266"/>
          </a:xfrm>
          <a:prstGeom prst="rect">
            <a:avLst/>
          </a:prstGeom>
          <a:noFill/>
          <a:ln>
            <a:noFill/>
          </a:ln>
        </p:spPr>
      </p:pic>
      <p:sp>
        <p:nvSpPr>
          <p:cNvPr id="32" name="Title 3">
            <a:extLst>
              <a:ext uri="{FF2B5EF4-FFF2-40B4-BE49-F238E27FC236}">
                <a16:creationId xmlns:a16="http://schemas.microsoft.com/office/drawing/2014/main" id="{13B3FE45-C8B6-B44E-A561-EC7136119B51}"/>
              </a:ext>
            </a:extLst>
          </p:cNvPr>
          <p:cNvSpPr txBox="1">
            <a:spLocks/>
          </p:cNvSpPr>
          <p:nvPr/>
        </p:nvSpPr>
        <p:spPr>
          <a:xfrm>
            <a:off x="4441194" y="3083551"/>
            <a:ext cx="4612270" cy="45720"/>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300" dirty="0"/>
          </a:p>
        </p:txBody>
      </p:sp>
      <p:sp>
        <p:nvSpPr>
          <p:cNvPr id="33" name="Content Placeholder 4">
            <a:extLst>
              <a:ext uri="{FF2B5EF4-FFF2-40B4-BE49-F238E27FC236}">
                <a16:creationId xmlns:a16="http://schemas.microsoft.com/office/drawing/2014/main" id="{131024DD-5688-8A42-B955-1FB386B7BB2F}"/>
              </a:ext>
            </a:extLst>
          </p:cNvPr>
          <p:cNvSpPr txBox="1">
            <a:spLocks/>
          </p:cNvSpPr>
          <p:nvPr/>
        </p:nvSpPr>
        <p:spPr>
          <a:xfrm>
            <a:off x="4089233" y="4574164"/>
            <a:ext cx="7804179" cy="15255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100" b="1" dirty="0"/>
              <a:t>Preliminary Results:</a:t>
            </a:r>
            <a:r>
              <a:rPr lang="en-GB" sz="1100" dirty="0"/>
              <a:t> After over ten-years of research and development we created a unique Patented Protected Castor Plant Variety that is high yielding, long living, drought resistant. Using the Castor Oil obtained we have proven to produce sustainable non-toxic bio-diesel cheaper than toxic fossil diesel. </a:t>
            </a:r>
            <a:endParaRPr lang="en-US" sz="1100" dirty="0"/>
          </a:p>
          <a:p>
            <a:r>
              <a:rPr lang="en-IN" sz="1100" b="1" dirty="0"/>
              <a:t>Methods Used:</a:t>
            </a:r>
            <a:r>
              <a:rPr lang="en-IN" sz="1100" dirty="0"/>
              <a:t> Standard Bio-diesel production using standard industry oil extraction and methyl ester bio-diesel conversion.</a:t>
            </a:r>
            <a:r>
              <a:rPr lang="en-IN" sz="1100" b="1" dirty="0"/>
              <a:t> </a:t>
            </a:r>
            <a:r>
              <a:rPr lang="en-IN" sz="1100" dirty="0"/>
              <a:t>Here we take you through the process of converting Castor Oil to Biodiesel </a:t>
            </a:r>
            <a:r>
              <a:rPr lang="en-IN" sz="1100" u="sng" dirty="0">
                <a:hlinkClick r:id="rId5"/>
              </a:rPr>
              <a:t>https://www.youtube.com/watch?v=oa1LSWad6n0&amp;feature=youtu.be</a:t>
            </a:r>
            <a:r>
              <a:rPr lang="en-IN" sz="1100" dirty="0"/>
              <a:t> </a:t>
            </a:r>
            <a:endParaRPr lang="en-US" sz="1100" dirty="0"/>
          </a:p>
          <a:p>
            <a:r>
              <a:rPr lang="en-IN" sz="1100" dirty="0"/>
              <a:t>Each hectare of cultivated castor will produce on average around 2,400 litres’ bio- fuel per year, on burning that fuel around one (1) ton of carbon emissions will be released, on burning 2,400 litres’ regular fossil aviation fuel one emits over seven (7.5) tons carbon emissions. </a:t>
            </a:r>
            <a:r>
              <a:rPr lang="en-IN" sz="1100" dirty="0" smtClean="0"/>
              <a:t>Each </a:t>
            </a:r>
            <a:r>
              <a:rPr lang="en-IN" sz="1100" dirty="0"/>
              <a:t>hectare of recuperated terrain using our Castor Trees, capture and sequestrate at least 21 tons Carbon per year, by introducing and burning our bio fuel derived from our Castor trees, we release only one (1) ton emissions, hence we have a carbon credit of twenty tons. By mixing 14% of our eco diesel as an additive essentially eliminates the 86% fossil fuel carbon footprint emissions</a:t>
            </a:r>
            <a:r>
              <a:rPr lang="en-IN" sz="1100" b="1" dirty="0" smtClean="0">
                <a:solidFill>
                  <a:schemeClr val="accent6">
                    <a:lumMod val="75000"/>
                  </a:schemeClr>
                </a:solidFill>
              </a:rPr>
              <a:t>. (Picture represents a 70-hectare cultivation of our mature Castor Trees at month 18 and young Coffee)</a:t>
            </a:r>
            <a:endParaRPr lang="en-US" sz="1100" b="1" dirty="0">
              <a:solidFill>
                <a:schemeClr val="accent6">
                  <a:lumMod val="75000"/>
                </a:schemeClr>
              </a:solidFill>
            </a:endParaRPr>
          </a:p>
        </p:txBody>
      </p:sp>
      <p:sp>
        <p:nvSpPr>
          <p:cNvPr id="34" name="Content Placeholder 4">
            <a:extLst>
              <a:ext uri="{FF2B5EF4-FFF2-40B4-BE49-F238E27FC236}">
                <a16:creationId xmlns:a16="http://schemas.microsoft.com/office/drawing/2014/main" id="{131024DD-5688-8A42-B955-1FB386B7BB2F}"/>
              </a:ext>
            </a:extLst>
          </p:cNvPr>
          <p:cNvSpPr txBox="1">
            <a:spLocks/>
          </p:cNvSpPr>
          <p:nvPr/>
        </p:nvSpPr>
        <p:spPr>
          <a:xfrm>
            <a:off x="3889829" y="3754761"/>
            <a:ext cx="4453968" cy="207276"/>
          </a:xfrm>
          <a:prstGeom prst="rect">
            <a:avLst/>
          </a:prstGeom>
        </p:spPr>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dirty="0" smtClean="0"/>
          </a:p>
          <a:p>
            <a:pPr lvl="1"/>
            <a:endParaRPr lang="en-US" dirty="0"/>
          </a:p>
        </p:txBody>
      </p:sp>
      <p:sp>
        <p:nvSpPr>
          <p:cNvPr id="35" name="Title 3">
            <a:extLst>
              <a:ext uri="{FF2B5EF4-FFF2-40B4-BE49-F238E27FC236}">
                <a16:creationId xmlns:a16="http://schemas.microsoft.com/office/drawing/2014/main" id="{13B3FE45-C8B6-B44E-A561-EC7136119B51}"/>
              </a:ext>
            </a:extLst>
          </p:cNvPr>
          <p:cNvSpPr txBox="1">
            <a:spLocks/>
          </p:cNvSpPr>
          <p:nvPr/>
        </p:nvSpPr>
        <p:spPr>
          <a:xfrm>
            <a:off x="4677700" y="3666451"/>
            <a:ext cx="4612270" cy="45720"/>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300" dirty="0"/>
          </a:p>
        </p:txBody>
      </p:sp>
      <p:sp>
        <p:nvSpPr>
          <p:cNvPr id="36" name="Content Placeholder 4">
            <a:extLst>
              <a:ext uri="{FF2B5EF4-FFF2-40B4-BE49-F238E27FC236}">
                <a16:creationId xmlns:a16="http://schemas.microsoft.com/office/drawing/2014/main" id="{131024DD-5688-8A42-B955-1FB386B7BB2F}"/>
              </a:ext>
            </a:extLst>
          </p:cNvPr>
          <p:cNvSpPr txBox="1">
            <a:spLocks/>
          </p:cNvSpPr>
          <p:nvPr/>
        </p:nvSpPr>
        <p:spPr>
          <a:xfrm>
            <a:off x="1853343" y="3182656"/>
            <a:ext cx="4453968" cy="7036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dirty="0" smtClean="0"/>
          </a:p>
          <a:p>
            <a:pPr lvl="1"/>
            <a:endParaRPr lang="en-US" dirty="0"/>
          </a:p>
        </p:txBody>
      </p:sp>
    </p:spTree>
    <p:extLst>
      <p:ext uri="{BB962C8B-B14F-4D97-AF65-F5344CB8AC3E}">
        <p14:creationId xmlns:p14="http://schemas.microsoft.com/office/powerpoint/2010/main" val="1827611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53022" y="2285999"/>
            <a:ext cx="10700778" cy="4397189"/>
          </a:xfrm>
        </p:spPr>
        <p:txBody>
          <a:bodyPr/>
          <a:lstStyle/>
          <a:p>
            <a:r>
              <a:rPr lang="en-US" sz="1100" b="1" dirty="0"/>
              <a:t>STATE OF THE ART UKRAINIAN TECHNOLOGY FOR BIO-DIESEL PRODUCTION</a:t>
            </a:r>
            <a:r>
              <a:rPr lang="en-US" sz="1100" b="1" dirty="0" smtClean="0"/>
              <a:t>.</a:t>
            </a:r>
            <a:r>
              <a:rPr lang="en-US" sz="1100" b="1" dirty="0"/>
              <a:t> HERE WE CAN PRODUCE UP TO 16,000 LITERS PER HOUR WITH A SIMPLE MODULAR DESIGN THAT ALLOWS US TO FACILITATE MICRO INDUSTRY IN RURAL ZONES, EACH 35,000 HECTARES WILL REQUIRE ONE FACTORY LINE AT FULL CAPACITY THAT WILL PRODUCE OVER 100 MILLION LITERS PER YEAR.</a:t>
            </a:r>
            <a:endParaRPr lang="en-US" sz="1100" dirty="0"/>
          </a:p>
          <a:p>
            <a:endParaRPr lang="en-US" dirty="0"/>
          </a:p>
        </p:txBody>
      </p:sp>
      <p:grpSp>
        <p:nvGrpSpPr>
          <p:cNvPr id="4" name="Group 12612"/>
          <p:cNvGrpSpPr/>
          <p:nvPr/>
        </p:nvGrpSpPr>
        <p:grpSpPr>
          <a:xfrm>
            <a:off x="653022" y="140727"/>
            <a:ext cx="10106027" cy="1870075"/>
            <a:chOff x="0" y="0"/>
            <a:chExt cx="10655808" cy="2279904"/>
          </a:xfrm>
        </p:grpSpPr>
        <p:pic>
          <p:nvPicPr>
            <p:cNvPr id="5" name="Picture 1189"/>
            <p:cNvPicPr/>
            <p:nvPr/>
          </p:nvPicPr>
          <p:blipFill>
            <a:blip r:embed="rId2"/>
            <a:stretch>
              <a:fillRect/>
            </a:stretch>
          </p:blipFill>
          <p:spPr>
            <a:xfrm>
              <a:off x="0" y="0"/>
              <a:ext cx="3040380" cy="2279904"/>
            </a:xfrm>
            <a:prstGeom prst="rect">
              <a:avLst/>
            </a:prstGeom>
          </p:spPr>
        </p:pic>
        <p:pic>
          <p:nvPicPr>
            <p:cNvPr id="6" name="Picture 1204"/>
            <p:cNvPicPr/>
            <p:nvPr/>
          </p:nvPicPr>
          <p:blipFill>
            <a:blip r:embed="rId3"/>
            <a:stretch>
              <a:fillRect/>
            </a:stretch>
          </p:blipFill>
          <p:spPr>
            <a:xfrm>
              <a:off x="7615428" y="0"/>
              <a:ext cx="3040380" cy="2279904"/>
            </a:xfrm>
            <a:prstGeom prst="rect">
              <a:avLst/>
            </a:prstGeom>
          </p:spPr>
        </p:pic>
        <p:pic>
          <p:nvPicPr>
            <p:cNvPr id="7" name="Picture 1209"/>
            <p:cNvPicPr/>
            <p:nvPr/>
          </p:nvPicPr>
          <p:blipFill>
            <a:blip r:embed="rId4"/>
            <a:stretch>
              <a:fillRect/>
            </a:stretch>
          </p:blipFill>
          <p:spPr>
            <a:xfrm>
              <a:off x="3808476" y="0"/>
              <a:ext cx="3038856" cy="2279904"/>
            </a:xfrm>
            <a:prstGeom prst="rect">
              <a:avLst/>
            </a:prstGeom>
          </p:spPr>
        </p:pic>
      </p:grpSp>
      <p:grpSp>
        <p:nvGrpSpPr>
          <p:cNvPr id="8" name="Group 11576"/>
          <p:cNvGrpSpPr/>
          <p:nvPr/>
        </p:nvGrpSpPr>
        <p:grpSpPr>
          <a:xfrm>
            <a:off x="873778" y="2892239"/>
            <a:ext cx="10067924" cy="3790949"/>
            <a:chOff x="0" y="0"/>
            <a:chExt cx="11116056" cy="4372356"/>
          </a:xfrm>
        </p:grpSpPr>
        <p:pic>
          <p:nvPicPr>
            <p:cNvPr id="9" name="Picture 1252"/>
            <p:cNvPicPr/>
            <p:nvPr/>
          </p:nvPicPr>
          <p:blipFill>
            <a:blip r:embed="rId5"/>
            <a:stretch>
              <a:fillRect/>
            </a:stretch>
          </p:blipFill>
          <p:spPr>
            <a:xfrm>
              <a:off x="582168" y="2313432"/>
              <a:ext cx="9951720" cy="2058924"/>
            </a:xfrm>
            <a:prstGeom prst="rect">
              <a:avLst/>
            </a:prstGeom>
          </p:spPr>
        </p:pic>
        <p:pic>
          <p:nvPicPr>
            <p:cNvPr id="10" name="Picture 1254"/>
            <p:cNvPicPr/>
            <p:nvPr/>
          </p:nvPicPr>
          <p:blipFill>
            <a:blip r:embed="rId6"/>
            <a:stretch>
              <a:fillRect/>
            </a:stretch>
          </p:blipFill>
          <p:spPr>
            <a:xfrm>
              <a:off x="8941308" y="0"/>
              <a:ext cx="2174748" cy="2330196"/>
            </a:xfrm>
            <a:prstGeom prst="rect">
              <a:avLst/>
            </a:prstGeom>
          </p:spPr>
        </p:pic>
        <p:pic>
          <p:nvPicPr>
            <p:cNvPr id="11" name="Picture 1256"/>
            <p:cNvPicPr/>
            <p:nvPr/>
          </p:nvPicPr>
          <p:blipFill>
            <a:blip r:embed="rId7"/>
            <a:stretch>
              <a:fillRect/>
            </a:stretch>
          </p:blipFill>
          <p:spPr>
            <a:xfrm>
              <a:off x="2714244" y="3048"/>
              <a:ext cx="5687568" cy="2327148"/>
            </a:xfrm>
            <a:prstGeom prst="rect">
              <a:avLst/>
            </a:prstGeom>
          </p:spPr>
        </p:pic>
        <p:pic>
          <p:nvPicPr>
            <p:cNvPr id="12" name="Picture 1258"/>
            <p:cNvPicPr/>
            <p:nvPr/>
          </p:nvPicPr>
          <p:blipFill>
            <a:blip r:embed="rId8"/>
            <a:stretch>
              <a:fillRect/>
            </a:stretch>
          </p:blipFill>
          <p:spPr>
            <a:xfrm>
              <a:off x="0" y="42672"/>
              <a:ext cx="2174748" cy="2287524"/>
            </a:xfrm>
            <a:prstGeom prst="rect">
              <a:avLst/>
            </a:prstGeom>
          </p:spPr>
        </p:pic>
      </p:grpSp>
    </p:spTree>
    <p:extLst>
      <p:ext uri="{BB962C8B-B14F-4D97-AF65-F5344CB8AC3E}">
        <p14:creationId xmlns:p14="http://schemas.microsoft.com/office/powerpoint/2010/main" val="2990390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112467"/>
          </a:xfrm>
        </p:spPr>
        <p:txBody>
          <a:bodyPr>
            <a:normAutofit/>
          </a:bodyPr>
          <a:lstStyle/>
          <a:p>
            <a:r>
              <a:rPr lang="en-US" sz="1100" b="1" dirty="0">
                <a:solidFill>
                  <a:schemeClr val="accent6">
                    <a:lumMod val="75000"/>
                  </a:schemeClr>
                </a:solidFill>
              </a:rPr>
              <a:t>IMPLIMENTATION ON CHANGING FROM FOSSIL TO RENEWABLES</a:t>
            </a:r>
            <a:br>
              <a:rPr lang="en-US" sz="1100" b="1" dirty="0">
                <a:solidFill>
                  <a:schemeClr val="accent6">
                    <a:lumMod val="75000"/>
                  </a:schemeClr>
                </a:solidFill>
              </a:rPr>
            </a:br>
            <a:r>
              <a:rPr lang="en-US" sz="1100" b="1" dirty="0">
                <a:solidFill>
                  <a:schemeClr val="accent6">
                    <a:lumMod val="75000"/>
                  </a:schemeClr>
                </a:solidFill>
              </a:rPr>
              <a:t>HERE WE HAVE A CHART THAT SHOWS THE TIME FRAME IN RELATION TO </a:t>
            </a:r>
            <a:br>
              <a:rPr lang="en-US" sz="1100" b="1" dirty="0">
                <a:solidFill>
                  <a:schemeClr val="accent6">
                    <a:lumMod val="75000"/>
                  </a:schemeClr>
                </a:solidFill>
              </a:rPr>
            </a:br>
            <a:r>
              <a:rPr lang="en-US" sz="1100" b="1" dirty="0">
                <a:solidFill>
                  <a:schemeClr val="accent6">
                    <a:lumMod val="75000"/>
                  </a:schemeClr>
                </a:solidFill>
              </a:rPr>
              <a:t>PRODUCTION, IN 3 YEARS ONE CAN FULLY IMPLIMENT A 100% </a:t>
            </a:r>
            <a:br>
              <a:rPr lang="en-US" sz="1100" b="1" dirty="0">
                <a:solidFill>
                  <a:schemeClr val="accent6">
                    <a:lumMod val="75000"/>
                  </a:schemeClr>
                </a:solidFill>
              </a:rPr>
            </a:br>
            <a:r>
              <a:rPr lang="en-US" sz="1100" b="1" dirty="0">
                <a:solidFill>
                  <a:schemeClr val="accent6">
                    <a:lumMod val="75000"/>
                  </a:schemeClr>
                </a:solidFill>
              </a:rPr>
              <a:t>TRANSFORMATION FROM FOSSIL FUEL TO RENEWABLE NON TOXIC DIESEL </a:t>
            </a:r>
            <a:br>
              <a:rPr lang="en-US" sz="1100" b="1" dirty="0">
                <a:solidFill>
                  <a:schemeClr val="accent6">
                    <a:lumMod val="75000"/>
                  </a:schemeClr>
                </a:solidFill>
              </a:rPr>
            </a:br>
            <a:endParaRPr lang="en-US" sz="1100" b="1" dirty="0">
              <a:solidFill>
                <a:schemeClr val="accent6">
                  <a:lumMod val="75000"/>
                </a:schemeClr>
              </a:solidFill>
            </a:endParaRPr>
          </a:p>
        </p:txBody>
      </p:sp>
      <p:sp>
        <p:nvSpPr>
          <p:cNvPr id="3" name="Marcador de contenido 2"/>
          <p:cNvSpPr>
            <a:spLocks noGrp="1"/>
          </p:cNvSpPr>
          <p:nvPr>
            <p:ph idx="1"/>
          </p:nvPr>
        </p:nvSpPr>
        <p:spPr>
          <a:xfrm>
            <a:off x="838200" y="1825625"/>
            <a:ext cx="6727390" cy="4351338"/>
          </a:xfrm>
        </p:spPr>
        <p:txBody>
          <a:bodyPr>
            <a:normAutofit/>
          </a:bodyPr>
          <a:lstStyle/>
          <a:p>
            <a:r>
              <a:rPr lang="en-US" sz="1300" dirty="0"/>
              <a:t>Besides Bio-Fuels we intend to produce packaging, break fluids, motor oil, industrial soaps and household soaps together with pharmaceuticals production lines / factories</a:t>
            </a:r>
            <a:r>
              <a:rPr lang="en-US" sz="1300" dirty="0" smtClean="0"/>
              <a:t>.</a:t>
            </a:r>
            <a:endParaRPr lang="en-US" sz="1300" dirty="0"/>
          </a:p>
          <a:p>
            <a:r>
              <a:rPr lang="en-US" sz="1300" i="1" dirty="0"/>
              <a:t>We are able to make break fluids by simply heating up our degummed and cleaned castor oil to over one-hundred degrees (boiling point) and then the composition changes to a blown oil, this is what we all know as brake/hydraulic fluid</a:t>
            </a:r>
            <a:r>
              <a:rPr lang="en-US" sz="1300" i="1" dirty="0" smtClean="0"/>
              <a:t>.</a:t>
            </a:r>
            <a:r>
              <a:rPr lang="en-US" sz="1300" i="1" dirty="0"/>
              <a:t> </a:t>
            </a:r>
            <a:endParaRPr lang="en-US" sz="1300" dirty="0"/>
          </a:p>
          <a:p>
            <a:r>
              <a:rPr lang="en-US" sz="1300" i="1" dirty="0"/>
              <a:t>We too are able to make motor and industry grease by simply mixing up our cleaned castor oil with an emulsifier (</a:t>
            </a:r>
            <a:r>
              <a:rPr lang="en-US" sz="1300" i="1" u="sng" dirty="0"/>
              <a:t>calcium stearate</a:t>
            </a:r>
            <a:r>
              <a:rPr lang="en-US" sz="1300" i="1" dirty="0"/>
              <a:t>, </a:t>
            </a:r>
            <a:r>
              <a:rPr lang="en-US" sz="1300" i="1" u="sng" dirty="0">
                <a:hlinkClick r:id="rId2"/>
              </a:rPr>
              <a:t>sodium stearate</a:t>
            </a:r>
            <a:r>
              <a:rPr lang="en-US" sz="1300" i="1" dirty="0"/>
              <a:t>, </a:t>
            </a:r>
            <a:r>
              <a:rPr lang="en-US" sz="1300" i="1" u="sng" dirty="0">
                <a:hlinkClick r:id="rId3"/>
              </a:rPr>
              <a:t>lithium stearate</a:t>
            </a:r>
            <a:r>
              <a:rPr lang="en-US" sz="1300" i="1" dirty="0"/>
              <a:t>, as well as mixtures of these components.)and then the composition changes to what we all know as motor or industry grease.</a:t>
            </a:r>
            <a:endParaRPr lang="en-US" sz="1300" dirty="0"/>
          </a:p>
          <a:p>
            <a:pPr marL="0" indent="0">
              <a:buNone/>
            </a:pPr>
            <a:r>
              <a:rPr lang="en-US" sz="1300" i="1" dirty="0"/>
              <a:t> </a:t>
            </a:r>
            <a:endParaRPr lang="en-US" sz="1300" dirty="0"/>
          </a:p>
          <a:p>
            <a:endParaRPr lang="en-US" dirty="0"/>
          </a:p>
        </p:txBody>
      </p:sp>
      <p:grpSp>
        <p:nvGrpSpPr>
          <p:cNvPr id="105" name="Group 12360"/>
          <p:cNvGrpSpPr/>
          <p:nvPr/>
        </p:nvGrpSpPr>
        <p:grpSpPr>
          <a:xfrm>
            <a:off x="7923106" y="361092"/>
            <a:ext cx="3533775" cy="4047744"/>
            <a:chOff x="0" y="0"/>
            <a:chExt cx="5564124" cy="4047744"/>
          </a:xfrm>
        </p:grpSpPr>
        <p:sp>
          <p:nvSpPr>
            <p:cNvPr id="106" name="Shape 1284"/>
            <p:cNvSpPr/>
            <p:nvPr/>
          </p:nvSpPr>
          <p:spPr>
            <a:xfrm>
              <a:off x="762" y="3332988"/>
              <a:ext cx="5562600" cy="0"/>
            </a:xfrm>
            <a:custGeom>
              <a:avLst/>
              <a:gdLst/>
              <a:ahLst/>
              <a:cxnLst/>
              <a:rect l="0" t="0" r="0" b="0"/>
              <a:pathLst>
                <a:path w="5562600">
                  <a:moveTo>
                    <a:pt x="0" y="0"/>
                  </a:moveTo>
                  <a:lnTo>
                    <a:pt x="5562600" y="0"/>
                  </a:lnTo>
                </a:path>
              </a:pathLst>
            </a:custGeom>
            <a:ln w="9525" cap="flat">
              <a:round/>
            </a:ln>
          </p:spPr>
          <p:style>
            <a:lnRef idx="1">
              <a:srgbClr val="A6A6A6"/>
            </a:lnRef>
            <a:fillRef idx="0">
              <a:srgbClr val="000000">
                <a:alpha val="0"/>
              </a:srgbClr>
            </a:fillRef>
            <a:effectRef idx="0">
              <a:scrgbClr r="0" g="0" b="0"/>
            </a:effectRef>
            <a:fontRef idx="none"/>
          </p:style>
          <p:txBody>
            <a:bodyPr/>
            <a:lstStyle/>
            <a:p>
              <a:endParaRPr lang="en-US"/>
            </a:p>
          </p:txBody>
        </p:sp>
        <p:sp>
          <p:nvSpPr>
            <p:cNvPr id="107" name="Shape 1285"/>
            <p:cNvSpPr/>
            <p:nvPr/>
          </p:nvSpPr>
          <p:spPr>
            <a:xfrm>
              <a:off x="762" y="2962656"/>
              <a:ext cx="5562600" cy="0"/>
            </a:xfrm>
            <a:custGeom>
              <a:avLst/>
              <a:gdLst/>
              <a:ahLst/>
              <a:cxnLst/>
              <a:rect l="0" t="0" r="0" b="0"/>
              <a:pathLst>
                <a:path w="5562600">
                  <a:moveTo>
                    <a:pt x="0" y="0"/>
                  </a:moveTo>
                  <a:lnTo>
                    <a:pt x="5562600" y="0"/>
                  </a:lnTo>
                </a:path>
              </a:pathLst>
            </a:custGeom>
            <a:ln w="9525" cap="flat">
              <a:round/>
            </a:ln>
          </p:spPr>
          <p:style>
            <a:lnRef idx="1">
              <a:srgbClr val="A6A6A6"/>
            </a:lnRef>
            <a:fillRef idx="0">
              <a:srgbClr val="000000">
                <a:alpha val="0"/>
              </a:srgbClr>
            </a:fillRef>
            <a:effectRef idx="0">
              <a:scrgbClr r="0" g="0" b="0"/>
            </a:effectRef>
            <a:fontRef idx="none"/>
          </p:style>
          <p:txBody>
            <a:bodyPr/>
            <a:lstStyle/>
            <a:p>
              <a:endParaRPr lang="en-US"/>
            </a:p>
          </p:txBody>
        </p:sp>
        <p:sp>
          <p:nvSpPr>
            <p:cNvPr id="108" name="Shape 1286"/>
            <p:cNvSpPr/>
            <p:nvPr/>
          </p:nvSpPr>
          <p:spPr>
            <a:xfrm>
              <a:off x="762" y="2592324"/>
              <a:ext cx="5562600" cy="0"/>
            </a:xfrm>
            <a:custGeom>
              <a:avLst/>
              <a:gdLst/>
              <a:ahLst/>
              <a:cxnLst/>
              <a:rect l="0" t="0" r="0" b="0"/>
              <a:pathLst>
                <a:path w="5562600">
                  <a:moveTo>
                    <a:pt x="0" y="0"/>
                  </a:moveTo>
                  <a:lnTo>
                    <a:pt x="5562600" y="0"/>
                  </a:lnTo>
                </a:path>
              </a:pathLst>
            </a:custGeom>
            <a:ln w="9525" cap="flat">
              <a:round/>
            </a:ln>
          </p:spPr>
          <p:style>
            <a:lnRef idx="1">
              <a:srgbClr val="A6A6A6"/>
            </a:lnRef>
            <a:fillRef idx="0">
              <a:srgbClr val="000000">
                <a:alpha val="0"/>
              </a:srgbClr>
            </a:fillRef>
            <a:effectRef idx="0">
              <a:scrgbClr r="0" g="0" b="0"/>
            </a:effectRef>
            <a:fontRef idx="none"/>
          </p:style>
          <p:txBody>
            <a:bodyPr/>
            <a:lstStyle/>
            <a:p>
              <a:endParaRPr lang="en-US"/>
            </a:p>
          </p:txBody>
        </p:sp>
        <p:sp>
          <p:nvSpPr>
            <p:cNvPr id="109" name="Shape 1287"/>
            <p:cNvSpPr/>
            <p:nvPr/>
          </p:nvSpPr>
          <p:spPr>
            <a:xfrm>
              <a:off x="762" y="2221992"/>
              <a:ext cx="5562600" cy="0"/>
            </a:xfrm>
            <a:custGeom>
              <a:avLst/>
              <a:gdLst/>
              <a:ahLst/>
              <a:cxnLst/>
              <a:rect l="0" t="0" r="0" b="0"/>
              <a:pathLst>
                <a:path w="5562600">
                  <a:moveTo>
                    <a:pt x="0" y="0"/>
                  </a:moveTo>
                  <a:lnTo>
                    <a:pt x="5562600" y="0"/>
                  </a:lnTo>
                </a:path>
              </a:pathLst>
            </a:custGeom>
            <a:ln w="9525" cap="flat">
              <a:round/>
            </a:ln>
          </p:spPr>
          <p:style>
            <a:lnRef idx="1">
              <a:srgbClr val="A6A6A6"/>
            </a:lnRef>
            <a:fillRef idx="0">
              <a:srgbClr val="000000">
                <a:alpha val="0"/>
              </a:srgbClr>
            </a:fillRef>
            <a:effectRef idx="0">
              <a:scrgbClr r="0" g="0" b="0"/>
            </a:effectRef>
            <a:fontRef idx="none"/>
          </p:style>
          <p:txBody>
            <a:bodyPr/>
            <a:lstStyle/>
            <a:p>
              <a:endParaRPr lang="en-US"/>
            </a:p>
          </p:txBody>
        </p:sp>
        <p:sp>
          <p:nvSpPr>
            <p:cNvPr id="110" name="Shape 1288"/>
            <p:cNvSpPr/>
            <p:nvPr/>
          </p:nvSpPr>
          <p:spPr>
            <a:xfrm>
              <a:off x="762" y="1851660"/>
              <a:ext cx="5562600" cy="0"/>
            </a:xfrm>
            <a:custGeom>
              <a:avLst/>
              <a:gdLst/>
              <a:ahLst/>
              <a:cxnLst/>
              <a:rect l="0" t="0" r="0" b="0"/>
              <a:pathLst>
                <a:path w="5562600">
                  <a:moveTo>
                    <a:pt x="0" y="0"/>
                  </a:moveTo>
                  <a:lnTo>
                    <a:pt x="5562600" y="0"/>
                  </a:lnTo>
                </a:path>
              </a:pathLst>
            </a:custGeom>
            <a:ln w="9525" cap="flat">
              <a:round/>
            </a:ln>
          </p:spPr>
          <p:style>
            <a:lnRef idx="1">
              <a:srgbClr val="A6A6A6"/>
            </a:lnRef>
            <a:fillRef idx="0">
              <a:srgbClr val="000000">
                <a:alpha val="0"/>
              </a:srgbClr>
            </a:fillRef>
            <a:effectRef idx="0">
              <a:scrgbClr r="0" g="0" b="0"/>
            </a:effectRef>
            <a:fontRef idx="none"/>
          </p:style>
          <p:txBody>
            <a:bodyPr/>
            <a:lstStyle/>
            <a:p>
              <a:endParaRPr lang="en-US"/>
            </a:p>
          </p:txBody>
        </p:sp>
        <p:sp>
          <p:nvSpPr>
            <p:cNvPr id="111" name="Shape 1289"/>
            <p:cNvSpPr/>
            <p:nvPr/>
          </p:nvSpPr>
          <p:spPr>
            <a:xfrm>
              <a:off x="762" y="1481328"/>
              <a:ext cx="5562600" cy="0"/>
            </a:xfrm>
            <a:custGeom>
              <a:avLst/>
              <a:gdLst/>
              <a:ahLst/>
              <a:cxnLst/>
              <a:rect l="0" t="0" r="0" b="0"/>
              <a:pathLst>
                <a:path w="5562600">
                  <a:moveTo>
                    <a:pt x="0" y="0"/>
                  </a:moveTo>
                  <a:lnTo>
                    <a:pt x="5562600" y="0"/>
                  </a:lnTo>
                </a:path>
              </a:pathLst>
            </a:custGeom>
            <a:ln w="9525" cap="flat">
              <a:round/>
            </a:ln>
          </p:spPr>
          <p:style>
            <a:lnRef idx="1">
              <a:srgbClr val="A6A6A6"/>
            </a:lnRef>
            <a:fillRef idx="0">
              <a:srgbClr val="000000">
                <a:alpha val="0"/>
              </a:srgbClr>
            </a:fillRef>
            <a:effectRef idx="0">
              <a:scrgbClr r="0" g="0" b="0"/>
            </a:effectRef>
            <a:fontRef idx="none"/>
          </p:style>
          <p:txBody>
            <a:bodyPr/>
            <a:lstStyle/>
            <a:p>
              <a:endParaRPr lang="en-US"/>
            </a:p>
          </p:txBody>
        </p:sp>
        <p:sp>
          <p:nvSpPr>
            <p:cNvPr id="112" name="Shape 1290"/>
            <p:cNvSpPr/>
            <p:nvPr/>
          </p:nvSpPr>
          <p:spPr>
            <a:xfrm>
              <a:off x="762" y="1110996"/>
              <a:ext cx="5562600" cy="0"/>
            </a:xfrm>
            <a:custGeom>
              <a:avLst/>
              <a:gdLst/>
              <a:ahLst/>
              <a:cxnLst/>
              <a:rect l="0" t="0" r="0" b="0"/>
              <a:pathLst>
                <a:path w="5562600">
                  <a:moveTo>
                    <a:pt x="0" y="0"/>
                  </a:moveTo>
                  <a:lnTo>
                    <a:pt x="5562600" y="0"/>
                  </a:lnTo>
                </a:path>
              </a:pathLst>
            </a:custGeom>
            <a:ln w="9525" cap="flat">
              <a:round/>
            </a:ln>
          </p:spPr>
          <p:style>
            <a:lnRef idx="1">
              <a:srgbClr val="A6A6A6"/>
            </a:lnRef>
            <a:fillRef idx="0">
              <a:srgbClr val="000000">
                <a:alpha val="0"/>
              </a:srgbClr>
            </a:fillRef>
            <a:effectRef idx="0">
              <a:scrgbClr r="0" g="0" b="0"/>
            </a:effectRef>
            <a:fontRef idx="none"/>
          </p:style>
          <p:txBody>
            <a:bodyPr/>
            <a:lstStyle/>
            <a:p>
              <a:endParaRPr lang="en-US"/>
            </a:p>
          </p:txBody>
        </p:sp>
        <p:sp>
          <p:nvSpPr>
            <p:cNvPr id="113" name="Shape 1291"/>
            <p:cNvSpPr/>
            <p:nvPr/>
          </p:nvSpPr>
          <p:spPr>
            <a:xfrm>
              <a:off x="762" y="740664"/>
              <a:ext cx="5562600" cy="0"/>
            </a:xfrm>
            <a:custGeom>
              <a:avLst/>
              <a:gdLst/>
              <a:ahLst/>
              <a:cxnLst/>
              <a:rect l="0" t="0" r="0" b="0"/>
              <a:pathLst>
                <a:path w="5562600">
                  <a:moveTo>
                    <a:pt x="0" y="0"/>
                  </a:moveTo>
                  <a:lnTo>
                    <a:pt x="5562600" y="0"/>
                  </a:lnTo>
                </a:path>
              </a:pathLst>
            </a:custGeom>
            <a:ln w="9525" cap="flat">
              <a:round/>
            </a:ln>
          </p:spPr>
          <p:style>
            <a:lnRef idx="1">
              <a:srgbClr val="A6A6A6"/>
            </a:lnRef>
            <a:fillRef idx="0">
              <a:srgbClr val="000000">
                <a:alpha val="0"/>
              </a:srgbClr>
            </a:fillRef>
            <a:effectRef idx="0">
              <a:scrgbClr r="0" g="0" b="0"/>
            </a:effectRef>
            <a:fontRef idx="none"/>
          </p:style>
          <p:txBody>
            <a:bodyPr/>
            <a:lstStyle/>
            <a:p>
              <a:endParaRPr lang="en-US"/>
            </a:p>
          </p:txBody>
        </p:sp>
        <p:sp>
          <p:nvSpPr>
            <p:cNvPr id="114" name="Shape 1292"/>
            <p:cNvSpPr/>
            <p:nvPr/>
          </p:nvSpPr>
          <p:spPr>
            <a:xfrm>
              <a:off x="762" y="370332"/>
              <a:ext cx="5562600" cy="0"/>
            </a:xfrm>
            <a:custGeom>
              <a:avLst/>
              <a:gdLst/>
              <a:ahLst/>
              <a:cxnLst/>
              <a:rect l="0" t="0" r="0" b="0"/>
              <a:pathLst>
                <a:path w="5562600">
                  <a:moveTo>
                    <a:pt x="0" y="0"/>
                  </a:moveTo>
                  <a:lnTo>
                    <a:pt x="5562600" y="0"/>
                  </a:lnTo>
                </a:path>
              </a:pathLst>
            </a:custGeom>
            <a:ln w="9525" cap="flat">
              <a:round/>
            </a:ln>
          </p:spPr>
          <p:style>
            <a:lnRef idx="1">
              <a:srgbClr val="A6A6A6"/>
            </a:lnRef>
            <a:fillRef idx="0">
              <a:srgbClr val="000000">
                <a:alpha val="0"/>
              </a:srgbClr>
            </a:fillRef>
            <a:effectRef idx="0">
              <a:scrgbClr r="0" g="0" b="0"/>
            </a:effectRef>
            <a:fontRef idx="none"/>
          </p:style>
          <p:txBody>
            <a:bodyPr/>
            <a:lstStyle/>
            <a:p>
              <a:endParaRPr lang="en-US"/>
            </a:p>
          </p:txBody>
        </p:sp>
        <p:sp>
          <p:nvSpPr>
            <p:cNvPr id="115" name="Shape 1293"/>
            <p:cNvSpPr/>
            <p:nvPr/>
          </p:nvSpPr>
          <p:spPr>
            <a:xfrm>
              <a:off x="762" y="0"/>
              <a:ext cx="5562600" cy="0"/>
            </a:xfrm>
            <a:custGeom>
              <a:avLst/>
              <a:gdLst/>
              <a:ahLst/>
              <a:cxnLst/>
              <a:rect l="0" t="0" r="0" b="0"/>
              <a:pathLst>
                <a:path w="5562600">
                  <a:moveTo>
                    <a:pt x="0" y="0"/>
                  </a:moveTo>
                  <a:lnTo>
                    <a:pt x="5562600" y="0"/>
                  </a:lnTo>
                </a:path>
              </a:pathLst>
            </a:custGeom>
            <a:ln w="9525" cap="flat">
              <a:round/>
            </a:ln>
          </p:spPr>
          <p:style>
            <a:lnRef idx="1">
              <a:srgbClr val="A6A6A6"/>
            </a:lnRef>
            <a:fillRef idx="0">
              <a:srgbClr val="000000">
                <a:alpha val="0"/>
              </a:srgbClr>
            </a:fillRef>
            <a:effectRef idx="0">
              <a:scrgbClr r="0" g="0" b="0"/>
            </a:effectRef>
            <a:fontRef idx="none"/>
          </p:style>
          <p:txBody>
            <a:bodyPr/>
            <a:lstStyle/>
            <a:p>
              <a:endParaRPr lang="en-US"/>
            </a:p>
          </p:txBody>
        </p:sp>
        <p:sp>
          <p:nvSpPr>
            <p:cNvPr id="116" name="Shape 13088"/>
            <p:cNvSpPr/>
            <p:nvPr/>
          </p:nvSpPr>
          <p:spPr>
            <a:xfrm>
              <a:off x="320802" y="3451860"/>
              <a:ext cx="984504" cy="251460"/>
            </a:xfrm>
            <a:custGeom>
              <a:avLst/>
              <a:gdLst/>
              <a:ahLst/>
              <a:cxnLst/>
              <a:rect l="0" t="0" r="0" b="0"/>
              <a:pathLst>
                <a:path w="984504" h="251460">
                  <a:moveTo>
                    <a:pt x="0" y="0"/>
                  </a:moveTo>
                  <a:lnTo>
                    <a:pt x="984504" y="0"/>
                  </a:lnTo>
                  <a:lnTo>
                    <a:pt x="984504" y="251460"/>
                  </a:lnTo>
                  <a:lnTo>
                    <a:pt x="0" y="251460"/>
                  </a:lnTo>
                  <a:lnTo>
                    <a:pt x="0" y="0"/>
                  </a:lnTo>
                </a:path>
              </a:pathLst>
            </a:custGeom>
            <a:ln w="0" cap="flat">
              <a:round/>
            </a:ln>
          </p:spPr>
          <p:style>
            <a:lnRef idx="0">
              <a:srgbClr val="000000">
                <a:alpha val="0"/>
              </a:srgbClr>
            </a:lnRef>
            <a:fillRef idx="1">
              <a:srgbClr val="99CB38">
                <a:alpha val="85098"/>
              </a:srgbClr>
            </a:fillRef>
            <a:effectRef idx="0">
              <a:scrgbClr r="0" g="0" b="0"/>
            </a:effectRef>
            <a:fontRef idx="none"/>
          </p:style>
          <p:txBody>
            <a:bodyPr/>
            <a:lstStyle/>
            <a:p>
              <a:endParaRPr lang="en-US"/>
            </a:p>
          </p:txBody>
        </p:sp>
        <p:sp>
          <p:nvSpPr>
            <p:cNvPr id="117" name="Shape 1295"/>
            <p:cNvSpPr/>
            <p:nvPr/>
          </p:nvSpPr>
          <p:spPr>
            <a:xfrm>
              <a:off x="320802" y="3451860"/>
              <a:ext cx="984504" cy="251460"/>
            </a:xfrm>
            <a:custGeom>
              <a:avLst/>
              <a:gdLst/>
              <a:ahLst/>
              <a:cxnLst/>
              <a:rect l="0" t="0" r="0" b="0"/>
              <a:pathLst>
                <a:path w="984504" h="251460">
                  <a:moveTo>
                    <a:pt x="0" y="251460"/>
                  </a:moveTo>
                  <a:lnTo>
                    <a:pt x="984504" y="251460"/>
                  </a:lnTo>
                  <a:lnTo>
                    <a:pt x="984504" y="0"/>
                  </a:lnTo>
                  <a:lnTo>
                    <a:pt x="0" y="0"/>
                  </a:lnTo>
                  <a:close/>
                </a:path>
              </a:pathLst>
            </a:custGeom>
            <a:ln w="9525" cap="flat">
              <a:round/>
            </a:ln>
          </p:spPr>
          <p:style>
            <a:lnRef idx="1">
              <a:srgbClr val="FFFFFF">
                <a:alpha val="50196"/>
              </a:srgbClr>
            </a:lnRef>
            <a:fillRef idx="0">
              <a:srgbClr val="000000">
                <a:alpha val="0"/>
              </a:srgbClr>
            </a:fillRef>
            <a:effectRef idx="0">
              <a:scrgbClr r="0" g="0" b="0"/>
            </a:effectRef>
            <a:fontRef idx="none"/>
          </p:style>
          <p:txBody>
            <a:bodyPr/>
            <a:lstStyle/>
            <a:p>
              <a:endParaRPr lang="en-US"/>
            </a:p>
          </p:txBody>
        </p:sp>
        <p:sp>
          <p:nvSpPr>
            <p:cNvPr id="118" name="Shape 13089"/>
            <p:cNvSpPr/>
            <p:nvPr/>
          </p:nvSpPr>
          <p:spPr>
            <a:xfrm>
              <a:off x="1305306" y="3198876"/>
              <a:ext cx="984504" cy="504444"/>
            </a:xfrm>
            <a:custGeom>
              <a:avLst/>
              <a:gdLst/>
              <a:ahLst/>
              <a:cxnLst/>
              <a:rect l="0" t="0" r="0" b="0"/>
              <a:pathLst>
                <a:path w="984504" h="504444">
                  <a:moveTo>
                    <a:pt x="0" y="0"/>
                  </a:moveTo>
                  <a:lnTo>
                    <a:pt x="984504" y="0"/>
                  </a:lnTo>
                  <a:lnTo>
                    <a:pt x="984504" y="504444"/>
                  </a:lnTo>
                  <a:lnTo>
                    <a:pt x="0" y="504444"/>
                  </a:lnTo>
                  <a:lnTo>
                    <a:pt x="0" y="0"/>
                  </a:lnTo>
                </a:path>
              </a:pathLst>
            </a:custGeom>
            <a:ln w="0" cap="flat">
              <a:round/>
            </a:ln>
          </p:spPr>
          <p:style>
            <a:lnRef idx="0">
              <a:srgbClr val="000000">
                <a:alpha val="0"/>
              </a:srgbClr>
            </a:lnRef>
            <a:fillRef idx="1">
              <a:srgbClr val="63A537">
                <a:alpha val="85098"/>
              </a:srgbClr>
            </a:fillRef>
            <a:effectRef idx="0">
              <a:scrgbClr r="0" g="0" b="0"/>
            </a:effectRef>
            <a:fontRef idx="none"/>
          </p:style>
          <p:txBody>
            <a:bodyPr/>
            <a:lstStyle/>
            <a:p>
              <a:endParaRPr lang="en-US"/>
            </a:p>
          </p:txBody>
        </p:sp>
        <p:sp>
          <p:nvSpPr>
            <p:cNvPr id="119" name="Shape 1297"/>
            <p:cNvSpPr/>
            <p:nvPr/>
          </p:nvSpPr>
          <p:spPr>
            <a:xfrm>
              <a:off x="1305306" y="3198876"/>
              <a:ext cx="984504" cy="504444"/>
            </a:xfrm>
            <a:custGeom>
              <a:avLst/>
              <a:gdLst/>
              <a:ahLst/>
              <a:cxnLst/>
              <a:rect l="0" t="0" r="0" b="0"/>
              <a:pathLst>
                <a:path w="984504" h="504444">
                  <a:moveTo>
                    <a:pt x="0" y="504444"/>
                  </a:moveTo>
                  <a:lnTo>
                    <a:pt x="984504" y="504444"/>
                  </a:lnTo>
                  <a:lnTo>
                    <a:pt x="984504" y="0"/>
                  </a:lnTo>
                  <a:lnTo>
                    <a:pt x="0" y="0"/>
                  </a:lnTo>
                  <a:close/>
                </a:path>
              </a:pathLst>
            </a:custGeom>
            <a:ln w="9525" cap="flat">
              <a:round/>
            </a:ln>
          </p:spPr>
          <p:style>
            <a:lnRef idx="1">
              <a:srgbClr val="FFFFFF">
                <a:alpha val="50196"/>
              </a:srgbClr>
            </a:lnRef>
            <a:fillRef idx="0">
              <a:srgbClr val="000000">
                <a:alpha val="0"/>
              </a:srgbClr>
            </a:fillRef>
            <a:effectRef idx="0">
              <a:scrgbClr r="0" g="0" b="0"/>
            </a:effectRef>
            <a:fontRef idx="none"/>
          </p:style>
          <p:txBody>
            <a:bodyPr/>
            <a:lstStyle/>
            <a:p>
              <a:endParaRPr lang="en-US"/>
            </a:p>
          </p:txBody>
        </p:sp>
        <p:sp>
          <p:nvSpPr>
            <p:cNvPr id="120" name="Shape 13090"/>
            <p:cNvSpPr/>
            <p:nvPr/>
          </p:nvSpPr>
          <p:spPr>
            <a:xfrm>
              <a:off x="2289810" y="2229612"/>
              <a:ext cx="984504" cy="1473708"/>
            </a:xfrm>
            <a:custGeom>
              <a:avLst/>
              <a:gdLst/>
              <a:ahLst/>
              <a:cxnLst/>
              <a:rect l="0" t="0" r="0" b="0"/>
              <a:pathLst>
                <a:path w="984504" h="1473708">
                  <a:moveTo>
                    <a:pt x="0" y="0"/>
                  </a:moveTo>
                  <a:lnTo>
                    <a:pt x="984504" y="0"/>
                  </a:lnTo>
                  <a:lnTo>
                    <a:pt x="984504" y="1473708"/>
                  </a:lnTo>
                  <a:lnTo>
                    <a:pt x="0" y="1473708"/>
                  </a:lnTo>
                  <a:lnTo>
                    <a:pt x="0" y="0"/>
                  </a:lnTo>
                </a:path>
              </a:pathLst>
            </a:custGeom>
            <a:ln w="0" cap="flat">
              <a:round/>
            </a:ln>
          </p:spPr>
          <p:style>
            <a:lnRef idx="0">
              <a:srgbClr val="000000">
                <a:alpha val="0"/>
              </a:srgbClr>
            </a:lnRef>
            <a:fillRef idx="1">
              <a:srgbClr val="37A76F">
                <a:alpha val="85098"/>
              </a:srgbClr>
            </a:fillRef>
            <a:effectRef idx="0">
              <a:scrgbClr r="0" g="0" b="0"/>
            </a:effectRef>
            <a:fontRef idx="none"/>
          </p:style>
          <p:txBody>
            <a:bodyPr/>
            <a:lstStyle/>
            <a:p>
              <a:endParaRPr lang="en-US"/>
            </a:p>
          </p:txBody>
        </p:sp>
        <p:sp>
          <p:nvSpPr>
            <p:cNvPr id="121" name="Shape 1299"/>
            <p:cNvSpPr/>
            <p:nvPr/>
          </p:nvSpPr>
          <p:spPr>
            <a:xfrm>
              <a:off x="2289810" y="2229612"/>
              <a:ext cx="984504" cy="1473708"/>
            </a:xfrm>
            <a:custGeom>
              <a:avLst/>
              <a:gdLst/>
              <a:ahLst/>
              <a:cxnLst/>
              <a:rect l="0" t="0" r="0" b="0"/>
              <a:pathLst>
                <a:path w="984504" h="1473708">
                  <a:moveTo>
                    <a:pt x="0" y="1473708"/>
                  </a:moveTo>
                  <a:lnTo>
                    <a:pt x="984504" y="1473708"/>
                  </a:lnTo>
                  <a:lnTo>
                    <a:pt x="984504" y="0"/>
                  </a:lnTo>
                  <a:lnTo>
                    <a:pt x="0" y="0"/>
                  </a:lnTo>
                  <a:close/>
                </a:path>
              </a:pathLst>
            </a:custGeom>
            <a:ln w="9525" cap="flat">
              <a:round/>
            </a:ln>
          </p:spPr>
          <p:style>
            <a:lnRef idx="1">
              <a:srgbClr val="FFFFFF">
                <a:alpha val="50196"/>
              </a:srgbClr>
            </a:lnRef>
            <a:fillRef idx="0">
              <a:srgbClr val="000000">
                <a:alpha val="0"/>
              </a:srgbClr>
            </a:fillRef>
            <a:effectRef idx="0">
              <a:scrgbClr r="0" g="0" b="0"/>
            </a:effectRef>
            <a:fontRef idx="none"/>
          </p:style>
          <p:txBody>
            <a:bodyPr/>
            <a:lstStyle/>
            <a:p>
              <a:endParaRPr lang="en-US"/>
            </a:p>
          </p:txBody>
        </p:sp>
        <p:sp>
          <p:nvSpPr>
            <p:cNvPr id="122" name="Shape 13091"/>
            <p:cNvSpPr/>
            <p:nvPr/>
          </p:nvSpPr>
          <p:spPr>
            <a:xfrm>
              <a:off x="3274314" y="1318260"/>
              <a:ext cx="984504" cy="2385060"/>
            </a:xfrm>
            <a:custGeom>
              <a:avLst/>
              <a:gdLst/>
              <a:ahLst/>
              <a:cxnLst/>
              <a:rect l="0" t="0" r="0" b="0"/>
              <a:pathLst>
                <a:path w="984504" h="2385060">
                  <a:moveTo>
                    <a:pt x="0" y="0"/>
                  </a:moveTo>
                  <a:lnTo>
                    <a:pt x="984504" y="0"/>
                  </a:lnTo>
                  <a:lnTo>
                    <a:pt x="984504" y="2385060"/>
                  </a:lnTo>
                  <a:lnTo>
                    <a:pt x="0" y="2385060"/>
                  </a:lnTo>
                  <a:lnTo>
                    <a:pt x="0" y="0"/>
                  </a:lnTo>
                </a:path>
              </a:pathLst>
            </a:custGeom>
            <a:ln w="0" cap="flat">
              <a:round/>
            </a:ln>
          </p:spPr>
          <p:style>
            <a:lnRef idx="0">
              <a:srgbClr val="000000">
                <a:alpha val="0"/>
              </a:srgbClr>
            </a:lnRef>
            <a:fillRef idx="1">
              <a:srgbClr val="44C1A3">
                <a:alpha val="85098"/>
              </a:srgbClr>
            </a:fillRef>
            <a:effectRef idx="0">
              <a:scrgbClr r="0" g="0" b="0"/>
            </a:effectRef>
            <a:fontRef idx="none"/>
          </p:style>
          <p:txBody>
            <a:bodyPr/>
            <a:lstStyle/>
            <a:p>
              <a:endParaRPr lang="en-US"/>
            </a:p>
          </p:txBody>
        </p:sp>
        <p:sp>
          <p:nvSpPr>
            <p:cNvPr id="123" name="Shape 1301"/>
            <p:cNvSpPr/>
            <p:nvPr/>
          </p:nvSpPr>
          <p:spPr>
            <a:xfrm>
              <a:off x="3274314" y="1318260"/>
              <a:ext cx="984504" cy="2385060"/>
            </a:xfrm>
            <a:custGeom>
              <a:avLst/>
              <a:gdLst/>
              <a:ahLst/>
              <a:cxnLst/>
              <a:rect l="0" t="0" r="0" b="0"/>
              <a:pathLst>
                <a:path w="984504" h="2385060">
                  <a:moveTo>
                    <a:pt x="0" y="2385060"/>
                  </a:moveTo>
                  <a:lnTo>
                    <a:pt x="984504" y="2385060"/>
                  </a:lnTo>
                  <a:lnTo>
                    <a:pt x="984504" y="0"/>
                  </a:lnTo>
                  <a:lnTo>
                    <a:pt x="0" y="0"/>
                  </a:lnTo>
                  <a:close/>
                </a:path>
              </a:pathLst>
            </a:custGeom>
            <a:ln w="9525" cap="flat">
              <a:round/>
            </a:ln>
          </p:spPr>
          <p:style>
            <a:lnRef idx="1">
              <a:srgbClr val="FFFFFF">
                <a:alpha val="50196"/>
              </a:srgbClr>
            </a:lnRef>
            <a:fillRef idx="0">
              <a:srgbClr val="000000">
                <a:alpha val="0"/>
              </a:srgbClr>
            </a:fillRef>
            <a:effectRef idx="0">
              <a:scrgbClr r="0" g="0" b="0"/>
            </a:effectRef>
            <a:fontRef idx="none"/>
          </p:style>
          <p:txBody>
            <a:bodyPr/>
            <a:lstStyle/>
            <a:p>
              <a:endParaRPr lang="en-US"/>
            </a:p>
          </p:txBody>
        </p:sp>
        <p:sp>
          <p:nvSpPr>
            <p:cNvPr id="124" name="Shape 13092"/>
            <p:cNvSpPr/>
            <p:nvPr/>
          </p:nvSpPr>
          <p:spPr>
            <a:xfrm>
              <a:off x="4258819" y="0"/>
              <a:ext cx="984504" cy="3703320"/>
            </a:xfrm>
            <a:custGeom>
              <a:avLst/>
              <a:gdLst/>
              <a:ahLst/>
              <a:cxnLst/>
              <a:rect l="0" t="0" r="0" b="0"/>
              <a:pathLst>
                <a:path w="984504" h="3703320">
                  <a:moveTo>
                    <a:pt x="0" y="0"/>
                  </a:moveTo>
                  <a:lnTo>
                    <a:pt x="984504" y="0"/>
                  </a:lnTo>
                  <a:lnTo>
                    <a:pt x="984504" y="3703320"/>
                  </a:lnTo>
                  <a:lnTo>
                    <a:pt x="0" y="3703320"/>
                  </a:lnTo>
                  <a:lnTo>
                    <a:pt x="0" y="0"/>
                  </a:lnTo>
                </a:path>
              </a:pathLst>
            </a:custGeom>
            <a:ln w="0" cap="flat">
              <a:round/>
            </a:ln>
          </p:spPr>
          <p:style>
            <a:lnRef idx="0">
              <a:srgbClr val="000000">
                <a:alpha val="0"/>
              </a:srgbClr>
            </a:lnRef>
            <a:fillRef idx="1">
              <a:srgbClr val="4EB3CF">
                <a:alpha val="85098"/>
              </a:srgbClr>
            </a:fillRef>
            <a:effectRef idx="0">
              <a:scrgbClr r="0" g="0" b="0"/>
            </a:effectRef>
            <a:fontRef idx="none"/>
          </p:style>
          <p:txBody>
            <a:bodyPr/>
            <a:lstStyle/>
            <a:p>
              <a:endParaRPr lang="en-US"/>
            </a:p>
          </p:txBody>
        </p:sp>
        <p:sp>
          <p:nvSpPr>
            <p:cNvPr id="125" name="Shape 1303"/>
            <p:cNvSpPr/>
            <p:nvPr/>
          </p:nvSpPr>
          <p:spPr>
            <a:xfrm>
              <a:off x="4258819" y="0"/>
              <a:ext cx="984504" cy="3703320"/>
            </a:xfrm>
            <a:custGeom>
              <a:avLst/>
              <a:gdLst/>
              <a:ahLst/>
              <a:cxnLst/>
              <a:rect l="0" t="0" r="0" b="0"/>
              <a:pathLst>
                <a:path w="984504" h="3703320">
                  <a:moveTo>
                    <a:pt x="0" y="3703320"/>
                  </a:moveTo>
                  <a:lnTo>
                    <a:pt x="984504" y="3703320"/>
                  </a:lnTo>
                  <a:lnTo>
                    <a:pt x="984504" y="0"/>
                  </a:lnTo>
                  <a:lnTo>
                    <a:pt x="0" y="0"/>
                  </a:lnTo>
                  <a:close/>
                </a:path>
              </a:pathLst>
            </a:custGeom>
            <a:ln w="9525" cap="flat">
              <a:round/>
            </a:ln>
          </p:spPr>
          <p:style>
            <a:lnRef idx="1">
              <a:srgbClr val="FFFFFF">
                <a:alpha val="50196"/>
              </a:srgbClr>
            </a:lnRef>
            <a:fillRef idx="0">
              <a:srgbClr val="000000">
                <a:alpha val="0"/>
              </a:srgbClr>
            </a:fillRef>
            <a:effectRef idx="0">
              <a:scrgbClr r="0" g="0" b="0"/>
            </a:effectRef>
            <a:fontRef idx="none"/>
          </p:style>
          <p:txBody>
            <a:bodyPr/>
            <a:lstStyle/>
            <a:p>
              <a:endParaRPr lang="en-US"/>
            </a:p>
          </p:txBody>
        </p:sp>
        <p:sp>
          <p:nvSpPr>
            <p:cNvPr id="126" name="Shape 1304"/>
            <p:cNvSpPr/>
            <p:nvPr/>
          </p:nvSpPr>
          <p:spPr>
            <a:xfrm>
              <a:off x="0" y="3702558"/>
              <a:ext cx="5564124" cy="0"/>
            </a:xfrm>
            <a:custGeom>
              <a:avLst/>
              <a:gdLst/>
              <a:ahLst/>
              <a:cxnLst/>
              <a:rect l="0" t="0" r="0" b="0"/>
              <a:pathLst>
                <a:path w="5564124">
                  <a:moveTo>
                    <a:pt x="0" y="0"/>
                  </a:moveTo>
                  <a:lnTo>
                    <a:pt x="5564124" y="0"/>
                  </a:lnTo>
                </a:path>
              </a:pathLst>
            </a:custGeom>
            <a:ln w="19050" cap="flat">
              <a:round/>
            </a:ln>
          </p:spPr>
          <p:style>
            <a:lnRef idx="1">
              <a:srgbClr val="404040"/>
            </a:lnRef>
            <a:fillRef idx="0">
              <a:srgbClr val="000000">
                <a:alpha val="0"/>
              </a:srgbClr>
            </a:fillRef>
            <a:effectRef idx="0">
              <a:scrgbClr r="0" g="0" b="0"/>
            </a:effectRef>
            <a:fontRef idx="none"/>
          </p:style>
          <p:txBody>
            <a:bodyPr/>
            <a:lstStyle/>
            <a:p>
              <a:endParaRPr lang="en-US"/>
            </a:p>
          </p:txBody>
        </p:sp>
        <p:sp>
          <p:nvSpPr>
            <p:cNvPr id="127" name="Rectangle 11656"/>
            <p:cNvSpPr/>
            <p:nvPr/>
          </p:nvSpPr>
          <p:spPr>
            <a:xfrm>
              <a:off x="855091" y="3491738"/>
              <a:ext cx="147762" cy="206453"/>
            </a:xfrm>
            <a:prstGeom prst="rect">
              <a:avLst/>
            </a:prstGeom>
            <a:ln>
              <a:noFill/>
            </a:ln>
          </p:spPr>
          <p:txBody>
            <a:bodyPr vert="horz" lIns="0" tIns="0" rIns="0" bIns="0" rtlCol="0">
              <a:noAutofit/>
            </a:bodyPr>
            <a:lstStyle/>
            <a:p>
              <a:pPr>
                <a:lnSpc>
                  <a:spcPct val="107000"/>
                </a:lnSpc>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8" name="Rectangle 11655"/>
            <p:cNvSpPr/>
            <p:nvPr/>
          </p:nvSpPr>
          <p:spPr>
            <a:xfrm>
              <a:off x="658495" y="3491738"/>
              <a:ext cx="260865" cy="206453"/>
            </a:xfrm>
            <a:prstGeom prst="rect">
              <a:avLst/>
            </a:prstGeom>
            <a:ln>
              <a:noFill/>
            </a:ln>
          </p:spPr>
          <p:txBody>
            <a:bodyPr vert="horz" lIns="0" tIns="0" rIns="0" bIns="0" rtlCol="0">
              <a:noAutofit/>
            </a:bodyPr>
            <a:lstStyle/>
            <a:p>
              <a:pPr>
                <a:lnSpc>
                  <a:spcPct val="107000"/>
                </a:lnSpc>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6.8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9" name="Rectangle 11653"/>
            <p:cNvSpPr/>
            <p:nvPr/>
          </p:nvSpPr>
          <p:spPr>
            <a:xfrm>
              <a:off x="1605280" y="3287903"/>
              <a:ext cx="364238" cy="206453"/>
            </a:xfrm>
            <a:prstGeom prst="rect">
              <a:avLst/>
            </a:prstGeom>
            <a:ln>
              <a:noFill/>
            </a:ln>
          </p:spPr>
          <p:txBody>
            <a:bodyPr vert="horz" lIns="0" tIns="0" rIns="0" bIns="0" rtlCol="0">
              <a:noAutofit/>
            </a:bodyPr>
            <a:lstStyle/>
            <a:p>
              <a:pPr>
                <a:lnSpc>
                  <a:spcPct val="107000"/>
                </a:lnSpc>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13.6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0" name="Rectangle 11654"/>
            <p:cNvSpPr/>
            <p:nvPr/>
          </p:nvSpPr>
          <p:spPr>
            <a:xfrm>
              <a:off x="1879600" y="3287903"/>
              <a:ext cx="147763" cy="206453"/>
            </a:xfrm>
            <a:prstGeom prst="rect">
              <a:avLst/>
            </a:prstGeom>
            <a:ln>
              <a:noFill/>
            </a:ln>
          </p:spPr>
          <p:txBody>
            <a:bodyPr vert="horz" lIns="0" tIns="0" rIns="0" bIns="0" rtlCol="0">
              <a:noAutofit/>
            </a:bodyPr>
            <a:lstStyle/>
            <a:p>
              <a:pPr>
                <a:lnSpc>
                  <a:spcPct val="107000"/>
                </a:lnSpc>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1" name="Rectangle 11652"/>
            <p:cNvSpPr/>
            <p:nvPr/>
          </p:nvSpPr>
          <p:spPr>
            <a:xfrm>
              <a:off x="2864358" y="2317750"/>
              <a:ext cx="147763" cy="206453"/>
            </a:xfrm>
            <a:prstGeom prst="rect">
              <a:avLst/>
            </a:prstGeom>
            <a:ln>
              <a:noFill/>
            </a:ln>
          </p:spPr>
          <p:txBody>
            <a:bodyPr vert="horz" lIns="0" tIns="0" rIns="0" bIns="0" rtlCol="0">
              <a:noAutofit/>
            </a:bodyPr>
            <a:lstStyle/>
            <a:p>
              <a:pPr>
                <a:lnSpc>
                  <a:spcPct val="107000"/>
                </a:lnSpc>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2" name="Rectangle 11651"/>
            <p:cNvSpPr/>
            <p:nvPr/>
          </p:nvSpPr>
          <p:spPr>
            <a:xfrm>
              <a:off x="2590038" y="2317750"/>
              <a:ext cx="364238" cy="206453"/>
            </a:xfrm>
            <a:prstGeom prst="rect">
              <a:avLst/>
            </a:prstGeom>
            <a:ln>
              <a:noFill/>
            </a:ln>
          </p:spPr>
          <p:txBody>
            <a:bodyPr vert="horz" lIns="0" tIns="0" rIns="0" bIns="0" rtlCol="0">
              <a:noAutofit/>
            </a:bodyPr>
            <a:lstStyle/>
            <a:p>
              <a:pPr>
                <a:lnSpc>
                  <a:spcPct val="107000"/>
                </a:lnSpc>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39.8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3" name="Rectangle 11647"/>
            <p:cNvSpPr/>
            <p:nvPr/>
          </p:nvSpPr>
          <p:spPr>
            <a:xfrm>
              <a:off x="3574796" y="1406652"/>
              <a:ext cx="364238" cy="206453"/>
            </a:xfrm>
            <a:prstGeom prst="rect">
              <a:avLst/>
            </a:prstGeom>
            <a:ln>
              <a:noFill/>
            </a:ln>
          </p:spPr>
          <p:txBody>
            <a:bodyPr vert="horz" lIns="0" tIns="0" rIns="0" bIns="0" rtlCol="0">
              <a:noAutofit/>
            </a:bodyPr>
            <a:lstStyle/>
            <a:p>
              <a:pPr>
                <a:lnSpc>
                  <a:spcPct val="107000"/>
                </a:lnSpc>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64.4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4" name="Rectangle 11648"/>
            <p:cNvSpPr/>
            <p:nvPr/>
          </p:nvSpPr>
          <p:spPr>
            <a:xfrm>
              <a:off x="3849116" y="1406652"/>
              <a:ext cx="147763" cy="206453"/>
            </a:xfrm>
            <a:prstGeom prst="rect">
              <a:avLst/>
            </a:prstGeom>
            <a:ln>
              <a:noFill/>
            </a:ln>
          </p:spPr>
          <p:txBody>
            <a:bodyPr vert="horz" lIns="0" tIns="0" rIns="0" bIns="0" rtlCol="0">
              <a:noAutofit/>
            </a:bodyPr>
            <a:lstStyle/>
            <a:p>
              <a:pPr>
                <a:lnSpc>
                  <a:spcPct val="107000"/>
                </a:lnSpc>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5" name="Rectangle 11645"/>
            <p:cNvSpPr/>
            <p:nvPr/>
          </p:nvSpPr>
          <p:spPr>
            <a:xfrm>
              <a:off x="4520058" y="88392"/>
              <a:ext cx="467611" cy="206453"/>
            </a:xfrm>
            <a:prstGeom prst="rect">
              <a:avLst/>
            </a:prstGeom>
            <a:ln>
              <a:noFill/>
            </a:ln>
          </p:spPr>
          <p:txBody>
            <a:bodyPr vert="horz" lIns="0" tIns="0" rIns="0" bIns="0" rtlCol="0">
              <a:noAutofit/>
            </a:bodyPr>
            <a:lstStyle/>
            <a:p>
              <a:pPr>
                <a:lnSpc>
                  <a:spcPct val="107000"/>
                </a:lnSpc>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100.0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6" name="Rectangle 11646"/>
            <p:cNvSpPr/>
            <p:nvPr/>
          </p:nvSpPr>
          <p:spPr>
            <a:xfrm>
              <a:off x="4872102" y="88392"/>
              <a:ext cx="147762" cy="206453"/>
            </a:xfrm>
            <a:prstGeom prst="rect">
              <a:avLst/>
            </a:prstGeom>
            <a:ln>
              <a:noFill/>
            </a:ln>
          </p:spPr>
          <p:txBody>
            <a:bodyPr vert="horz" lIns="0" tIns="0" rIns="0" bIns="0" rtlCol="0">
              <a:noAutofit/>
            </a:bodyPr>
            <a:lstStyle/>
            <a:p>
              <a:pPr>
                <a:lnSpc>
                  <a:spcPct val="107000"/>
                </a:lnSpc>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7" name="Shape 13093"/>
            <p:cNvSpPr/>
            <p:nvPr/>
          </p:nvSpPr>
          <p:spPr>
            <a:xfrm>
              <a:off x="162306" y="3686556"/>
              <a:ext cx="5398008" cy="361188"/>
            </a:xfrm>
            <a:custGeom>
              <a:avLst/>
              <a:gdLst/>
              <a:ahLst/>
              <a:cxnLst/>
              <a:rect l="0" t="0" r="0" b="0"/>
              <a:pathLst>
                <a:path w="5398008" h="361188">
                  <a:moveTo>
                    <a:pt x="0" y="0"/>
                  </a:moveTo>
                  <a:lnTo>
                    <a:pt x="5398008" y="0"/>
                  </a:lnTo>
                  <a:lnTo>
                    <a:pt x="5398008" y="361188"/>
                  </a:lnTo>
                  <a:lnTo>
                    <a:pt x="0" y="361188"/>
                  </a:lnTo>
                  <a:lnTo>
                    <a:pt x="0" y="0"/>
                  </a:lnTo>
                </a:path>
              </a:pathLst>
            </a:custGeom>
            <a:ln w="0" cap="flat">
              <a:round/>
            </a:ln>
          </p:spPr>
          <p:style>
            <a:lnRef idx="0">
              <a:srgbClr val="000000">
                <a:alpha val="0"/>
              </a:srgbClr>
            </a:lnRef>
            <a:fillRef idx="1">
              <a:srgbClr val="F2F2F2">
                <a:alpha val="38823"/>
              </a:srgbClr>
            </a:fillRef>
            <a:effectRef idx="0">
              <a:scrgbClr r="0" g="0" b="0"/>
            </a:effectRef>
            <a:fontRef idx="none"/>
          </p:style>
          <p:txBody>
            <a:bodyPr/>
            <a:lstStyle/>
            <a:p>
              <a:endParaRPr lang="en-US"/>
            </a:p>
          </p:txBody>
        </p:sp>
        <p:sp>
          <p:nvSpPr>
            <p:cNvPr id="138" name="Shape 13094"/>
            <p:cNvSpPr/>
            <p:nvPr/>
          </p:nvSpPr>
          <p:spPr>
            <a:xfrm>
              <a:off x="595122" y="3825240"/>
              <a:ext cx="83820" cy="83820"/>
            </a:xfrm>
            <a:custGeom>
              <a:avLst/>
              <a:gdLst/>
              <a:ahLst/>
              <a:cxnLst/>
              <a:rect l="0" t="0" r="0" b="0"/>
              <a:pathLst>
                <a:path w="83820" h="83820">
                  <a:moveTo>
                    <a:pt x="0" y="0"/>
                  </a:moveTo>
                  <a:lnTo>
                    <a:pt x="83820" y="0"/>
                  </a:lnTo>
                  <a:lnTo>
                    <a:pt x="83820" y="83820"/>
                  </a:lnTo>
                  <a:lnTo>
                    <a:pt x="0" y="83820"/>
                  </a:lnTo>
                  <a:lnTo>
                    <a:pt x="0" y="0"/>
                  </a:lnTo>
                </a:path>
              </a:pathLst>
            </a:custGeom>
            <a:ln w="0" cap="flat">
              <a:round/>
            </a:ln>
          </p:spPr>
          <p:style>
            <a:lnRef idx="0">
              <a:srgbClr val="000000">
                <a:alpha val="0"/>
              </a:srgbClr>
            </a:lnRef>
            <a:fillRef idx="1">
              <a:srgbClr val="99CB38">
                <a:alpha val="85098"/>
              </a:srgbClr>
            </a:fillRef>
            <a:effectRef idx="0">
              <a:scrgbClr r="0" g="0" b="0"/>
            </a:effectRef>
            <a:fontRef idx="none"/>
          </p:style>
          <p:txBody>
            <a:bodyPr/>
            <a:lstStyle/>
            <a:p>
              <a:endParaRPr lang="en-US"/>
            </a:p>
          </p:txBody>
        </p:sp>
        <p:sp>
          <p:nvSpPr>
            <p:cNvPr id="139" name="Shape 1315"/>
            <p:cNvSpPr/>
            <p:nvPr/>
          </p:nvSpPr>
          <p:spPr>
            <a:xfrm>
              <a:off x="595122" y="3825240"/>
              <a:ext cx="83820" cy="83820"/>
            </a:xfrm>
            <a:custGeom>
              <a:avLst/>
              <a:gdLst/>
              <a:ahLst/>
              <a:cxnLst/>
              <a:rect l="0" t="0" r="0" b="0"/>
              <a:pathLst>
                <a:path w="83820" h="83820">
                  <a:moveTo>
                    <a:pt x="0" y="83820"/>
                  </a:moveTo>
                  <a:lnTo>
                    <a:pt x="83820" y="83820"/>
                  </a:lnTo>
                  <a:lnTo>
                    <a:pt x="83820" y="0"/>
                  </a:lnTo>
                  <a:lnTo>
                    <a:pt x="0" y="0"/>
                  </a:lnTo>
                  <a:close/>
                </a:path>
              </a:pathLst>
            </a:custGeom>
            <a:ln w="9525" cap="flat">
              <a:round/>
            </a:ln>
          </p:spPr>
          <p:style>
            <a:lnRef idx="1">
              <a:srgbClr val="FFFFFF">
                <a:alpha val="50196"/>
              </a:srgbClr>
            </a:lnRef>
            <a:fillRef idx="0">
              <a:srgbClr val="000000">
                <a:alpha val="0"/>
              </a:srgbClr>
            </a:fillRef>
            <a:effectRef idx="0">
              <a:scrgbClr r="0" g="0" b="0"/>
            </a:effectRef>
            <a:fontRef idx="none"/>
          </p:style>
          <p:txBody>
            <a:bodyPr/>
            <a:lstStyle/>
            <a:p>
              <a:endParaRPr lang="en-US"/>
            </a:p>
          </p:txBody>
        </p:sp>
        <p:sp>
          <p:nvSpPr>
            <p:cNvPr id="140" name="Rectangle 1316"/>
            <p:cNvSpPr/>
            <p:nvPr/>
          </p:nvSpPr>
          <p:spPr>
            <a:xfrm>
              <a:off x="717042" y="3797173"/>
              <a:ext cx="602806" cy="206453"/>
            </a:xfrm>
            <a:prstGeom prst="rect">
              <a:avLst/>
            </a:prstGeom>
            <a:ln>
              <a:noFill/>
            </a:ln>
          </p:spPr>
          <p:txBody>
            <a:bodyPr vert="horz" lIns="0" tIns="0" rIns="0" bIns="0" rtlCol="0">
              <a:noAutofit/>
            </a:bodyPr>
            <a:lstStyle/>
            <a:p>
              <a:pPr>
                <a:lnSpc>
                  <a:spcPct val="107000"/>
                </a:lnSpc>
                <a:spcAft>
                  <a:spcPts val="800"/>
                </a:spcAft>
              </a:pPr>
              <a:r>
                <a:rPr lang="en-US" sz="120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Mth 06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1" name="Shape 13095"/>
            <p:cNvSpPr/>
            <p:nvPr/>
          </p:nvSpPr>
          <p:spPr>
            <a:xfrm>
              <a:off x="1599438" y="3825240"/>
              <a:ext cx="82296" cy="83820"/>
            </a:xfrm>
            <a:custGeom>
              <a:avLst/>
              <a:gdLst/>
              <a:ahLst/>
              <a:cxnLst/>
              <a:rect l="0" t="0" r="0" b="0"/>
              <a:pathLst>
                <a:path w="82296" h="83820">
                  <a:moveTo>
                    <a:pt x="0" y="0"/>
                  </a:moveTo>
                  <a:lnTo>
                    <a:pt x="82296" y="0"/>
                  </a:lnTo>
                  <a:lnTo>
                    <a:pt x="82296" y="83820"/>
                  </a:lnTo>
                  <a:lnTo>
                    <a:pt x="0" y="83820"/>
                  </a:lnTo>
                  <a:lnTo>
                    <a:pt x="0" y="0"/>
                  </a:lnTo>
                </a:path>
              </a:pathLst>
            </a:custGeom>
            <a:ln w="0" cap="flat">
              <a:round/>
            </a:ln>
          </p:spPr>
          <p:style>
            <a:lnRef idx="0">
              <a:srgbClr val="000000">
                <a:alpha val="0"/>
              </a:srgbClr>
            </a:lnRef>
            <a:fillRef idx="1">
              <a:srgbClr val="63A537">
                <a:alpha val="85098"/>
              </a:srgbClr>
            </a:fillRef>
            <a:effectRef idx="0">
              <a:scrgbClr r="0" g="0" b="0"/>
            </a:effectRef>
            <a:fontRef idx="none"/>
          </p:style>
          <p:txBody>
            <a:bodyPr/>
            <a:lstStyle/>
            <a:p>
              <a:endParaRPr lang="en-US"/>
            </a:p>
          </p:txBody>
        </p:sp>
        <p:sp>
          <p:nvSpPr>
            <p:cNvPr id="142" name="Shape 1318"/>
            <p:cNvSpPr/>
            <p:nvPr/>
          </p:nvSpPr>
          <p:spPr>
            <a:xfrm>
              <a:off x="1599438" y="3825240"/>
              <a:ext cx="82296" cy="83820"/>
            </a:xfrm>
            <a:custGeom>
              <a:avLst/>
              <a:gdLst/>
              <a:ahLst/>
              <a:cxnLst/>
              <a:rect l="0" t="0" r="0" b="0"/>
              <a:pathLst>
                <a:path w="82296" h="83820">
                  <a:moveTo>
                    <a:pt x="0" y="83820"/>
                  </a:moveTo>
                  <a:lnTo>
                    <a:pt x="82296" y="83820"/>
                  </a:lnTo>
                  <a:lnTo>
                    <a:pt x="82296" y="0"/>
                  </a:lnTo>
                  <a:lnTo>
                    <a:pt x="0" y="0"/>
                  </a:lnTo>
                  <a:close/>
                </a:path>
              </a:pathLst>
            </a:custGeom>
            <a:ln w="9525" cap="flat">
              <a:round/>
            </a:ln>
          </p:spPr>
          <p:style>
            <a:lnRef idx="1">
              <a:srgbClr val="FFFFFF">
                <a:alpha val="50196"/>
              </a:srgbClr>
            </a:lnRef>
            <a:fillRef idx="0">
              <a:srgbClr val="000000">
                <a:alpha val="0"/>
              </a:srgbClr>
            </a:fillRef>
            <a:effectRef idx="0">
              <a:scrgbClr r="0" g="0" b="0"/>
            </a:effectRef>
            <a:fontRef idx="none"/>
          </p:style>
          <p:txBody>
            <a:bodyPr/>
            <a:lstStyle/>
            <a:p>
              <a:endParaRPr lang="en-US"/>
            </a:p>
          </p:txBody>
        </p:sp>
        <p:sp>
          <p:nvSpPr>
            <p:cNvPr id="143" name="Rectangle 1319"/>
            <p:cNvSpPr/>
            <p:nvPr/>
          </p:nvSpPr>
          <p:spPr>
            <a:xfrm>
              <a:off x="1720469" y="3797173"/>
              <a:ext cx="602806" cy="206453"/>
            </a:xfrm>
            <a:prstGeom prst="rect">
              <a:avLst/>
            </a:prstGeom>
            <a:ln>
              <a:noFill/>
            </a:ln>
          </p:spPr>
          <p:txBody>
            <a:bodyPr vert="horz" lIns="0" tIns="0" rIns="0" bIns="0" rtlCol="0">
              <a:noAutofit/>
            </a:bodyPr>
            <a:lstStyle/>
            <a:p>
              <a:pPr>
                <a:lnSpc>
                  <a:spcPct val="107000"/>
                </a:lnSpc>
                <a:spcAft>
                  <a:spcPts val="800"/>
                </a:spcAft>
              </a:pPr>
              <a:r>
                <a:rPr lang="en-US" sz="120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Mth 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4" name="Shape 13096"/>
            <p:cNvSpPr/>
            <p:nvPr/>
          </p:nvSpPr>
          <p:spPr>
            <a:xfrm>
              <a:off x="2602230" y="3825240"/>
              <a:ext cx="83820" cy="83820"/>
            </a:xfrm>
            <a:custGeom>
              <a:avLst/>
              <a:gdLst/>
              <a:ahLst/>
              <a:cxnLst/>
              <a:rect l="0" t="0" r="0" b="0"/>
              <a:pathLst>
                <a:path w="83820" h="83820">
                  <a:moveTo>
                    <a:pt x="0" y="0"/>
                  </a:moveTo>
                  <a:lnTo>
                    <a:pt x="83820" y="0"/>
                  </a:lnTo>
                  <a:lnTo>
                    <a:pt x="83820" y="83820"/>
                  </a:lnTo>
                  <a:lnTo>
                    <a:pt x="0" y="83820"/>
                  </a:lnTo>
                  <a:lnTo>
                    <a:pt x="0" y="0"/>
                  </a:lnTo>
                </a:path>
              </a:pathLst>
            </a:custGeom>
            <a:ln w="0" cap="flat">
              <a:round/>
            </a:ln>
          </p:spPr>
          <p:style>
            <a:lnRef idx="0">
              <a:srgbClr val="000000">
                <a:alpha val="0"/>
              </a:srgbClr>
            </a:lnRef>
            <a:fillRef idx="1">
              <a:srgbClr val="37A76F">
                <a:alpha val="85098"/>
              </a:srgbClr>
            </a:fillRef>
            <a:effectRef idx="0">
              <a:scrgbClr r="0" g="0" b="0"/>
            </a:effectRef>
            <a:fontRef idx="none"/>
          </p:style>
          <p:txBody>
            <a:bodyPr/>
            <a:lstStyle/>
            <a:p>
              <a:endParaRPr lang="en-US"/>
            </a:p>
          </p:txBody>
        </p:sp>
        <p:sp>
          <p:nvSpPr>
            <p:cNvPr id="145" name="Shape 1321"/>
            <p:cNvSpPr/>
            <p:nvPr/>
          </p:nvSpPr>
          <p:spPr>
            <a:xfrm>
              <a:off x="2602230" y="3825240"/>
              <a:ext cx="83820" cy="83820"/>
            </a:xfrm>
            <a:custGeom>
              <a:avLst/>
              <a:gdLst/>
              <a:ahLst/>
              <a:cxnLst/>
              <a:rect l="0" t="0" r="0" b="0"/>
              <a:pathLst>
                <a:path w="83820" h="83820">
                  <a:moveTo>
                    <a:pt x="0" y="83820"/>
                  </a:moveTo>
                  <a:lnTo>
                    <a:pt x="83820" y="83820"/>
                  </a:lnTo>
                  <a:lnTo>
                    <a:pt x="83820" y="0"/>
                  </a:lnTo>
                  <a:lnTo>
                    <a:pt x="0" y="0"/>
                  </a:lnTo>
                  <a:close/>
                </a:path>
              </a:pathLst>
            </a:custGeom>
            <a:ln w="9525" cap="flat">
              <a:round/>
            </a:ln>
          </p:spPr>
          <p:style>
            <a:lnRef idx="1">
              <a:srgbClr val="FFFFFF">
                <a:alpha val="50196"/>
              </a:srgbClr>
            </a:lnRef>
            <a:fillRef idx="0">
              <a:srgbClr val="000000">
                <a:alpha val="0"/>
              </a:srgbClr>
            </a:fillRef>
            <a:effectRef idx="0">
              <a:scrgbClr r="0" g="0" b="0"/>
            </a:effectRef>
            <a:fontRef idx="none"/>
          </p:style>
          <p:txBody>
            <a:bodyPr/>
            <a:lstStyle/>
            <a:p>
              <a:endParaRPr lang="en-US"/>
            </a:p>
          </p:txBody>
        </p:sp>
        <p:sp>
          <p:nvSpPr>
            <p:cNvPr id="146" name="Rectangle 1322"/>
            <p:cNvSpPr/>
            <p:nvPr/>
          </p:nvSpPr>
          <p:spPr>
            <a:xfrm>
              <a:off x="2723515" y="3797173"/>
              <a:ext cx="602806" cy="206453"/>
            </a:xfrm>
            <a:prstGeom prst="rect">
              <a:avLst/>
            </a:prstGeom>
            <a:ln>
              <a:noFill/>
            </a:ln>
          </p:spPr>
          <p:txBody>
            <a:bodyPr vert="horz" lIns="0" tIns="0" rIns="0" bIns="0" rtlCol="0">
              <a:noAutofit/>
            </a:bodyPr>
            <a:lstStyle/>
            <a:p>
              <a:pPr>
                <a:lnSpc>
                  <a:spcPct val="107000"/>
                </a:lnSpc>
                <a:spcAft>
                  <a:spcPts val="800"/>
                </a:spcAft>
              </a:pPr>
              <a:r>
                <a:rPr lang="en-US" sz="120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Mth 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7" name="Shape 13097"/>
            <p:cNvSpPr/>
            <p:nvPr/>
          </p:nvSpPr>
          <p:spPr>
            <a:xfrm>
              <a:off x="3605022" y="3825240"/>
              <a:ext cx="83820" cy="83820"/>
            </a:xfrm>
            <a:custGeom>
              <a:avLst/>
              <a:gdLst/>
              <a:ahLst/>
              <a:cxnLst/>
              <a:rect l="0" t="0" r="0" b="0"/>
              <a:pathLst>
                <a:path w="83820" h="83820">
                  <a:moveTo>
                    <a:pt x="0" y="0"/>
                  </a:moveTo>
                  <a:lnTo>
                    <a:pt x="83820" y="0"/>
                  </a:lnTo>
                  <a:lnTo>
                    <a:pt x="83820" y="83820"/>
                  </a:lnTo>
                  <a:lnTo>
                    <a:pt x="0" y="83820"/>
                  </a:lnTo>
                  <a:lnTo>
                    <a:pt x="0" y="0"/>
                  </a:lnTo>
                </a:path>
              </a:pathLst>
            </a:custGeom>
            <a:ln w="0" cap="flat">
              <a:round/>
            </a:ln>
          </p:spPr>
          <p:style>
            <a:lnRef idx="0">
              <a:srgbClr val="000000">
                <a:alpha val="0"/>
              </a:srgbClr>
            </a:lnRef>
            <a:fillRef idx="1">
              <a:srgbClr val="44C1A3">
                <a:alpha val="85098"/>
              </a:srgbClr>
            </a:fillRef>
            <a:effectRef idx="0">
              <a:scrgbClr r="0" g="0" b="0"/>
            </a:effectRef>
            <a:fontRef idx="none"/>
          </p:style>
          <p:txBody>
            <a:bodyPr/>
            <a:lstStyle/>
            <a:p>
              <a:endParaRPr lang="en-US"/>
            </a:p>
          </p:txBody>
        </p:sp>
        <p:sp>
          <p:nvSpPr>
            <p:cNvPr id="148" name="Shape 1324"/>
            <p:cNvSpPr/>
            <p:nvPr/>
          </p:nvSpPr>
          <p:spPr>
            <a:xfrm>
              <a:off x="3605022" y="3825240"/>
              <a:ext cx="83820" cy="83820"/>
            </a:xfrm>
            <a:custGeom>
              <a:avLst/>
              <a:gdLst/>
              <a:ahLst/>
              <a:cxnLst/>
              <a:rect l="0" t="0" r="0" b="0"/>
              <a:pathLst>
                <a:path w="83820" h="83820">
                  <a:moveTo>
                    <a:pt x="0" y="83820"/>
                  </a:moveTo>
                  <a:lnTo>
                    <a:pt x="83820" y="83820"/>
                  </a:lnTo>
                  <a:lnTo>
                    <a:pt x="83820" y="0"/>
                  </a:lnTo>
                  <a:lnTo>
                    <a:pt x="0" y="0"/>
                  </a:lnTo>
                  <a:close/>
                </a:path>
              </a:pathLst>
            </a:custGeom>
            <a:ln w="9525" cap="flat">
              <a:round/>
            </a:ln>
          </p:spPr>
          <p:style>
            <a:lnRef idx="1">
              <a:srgbClr val="FFFFFF">
                <a:alpha val="50196"/>
              </a:srgbClr>
            </a:lnRef>
            <a:fillRef idx="0">
              <a:srgbClr val="000000">
                <a:alpha val="0"/>
              </a:srgbClr>
            </a:fillRef>
            <a:effectRef idx="0">
              <a:scrgbClr r="0" g="0" b="0"/>
            </a:effectRef>
            <a:fontRef idx="none"/>
          </p:style>
          <p:txBody>
            <a:bodyPr/>
            <a:lstStyle/>
            <a:p>
              <a:endParaRPr lang="en-US"/>
            </a:p>
          </p:txBody>
        </p:sp>
        <p:sp>
          <p:nvSpPr>
            <p:cNvPr id="149" name="Rectangle 1325"/>
            <p:cNvSpPr/>
            <p:nvPr/>
          </p:nvSpPr>
          <p:spPr>
            <a:xfrm>
              <a:off x="3726942" y="3797173"/>
              <a:ext cx="602806" cy="206453"/>
            </a:xfrm>
            <a:prstGeom prst="rect">
              <a:avLst/>
            </a:prstGeom>
            <a:ln>
              <a:noFill/>
            </a:ln>
          </p:spPr>
          <p:txBody>
            <a:bodyPr vert="horz" lIns="0" tIns="0" rIns="0" bIns="0" rtlCol="0">
              <a:noAutofit/>
            </a:bodyPr>
            <a:lstStyle/>
            <a:p>
              <a:pPr>
                <a:lnSpc>
                  <a:spcPct val="107000"/>
                </a:lnSpc>
                <a:spcAft>
                  <a:spcPts val="800"/>
                </a:spcAft>
              </a:pPr>
              <a:r>
                <a:rPr lang="en-US" sz="120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Mth 24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0" name="Shape 13098"/>
            <p:cNvSpPr/>
            <p:nvPr/>
          </p:nvSpPr>
          <p:spPr>
            <a:xfrm>
              <a:off x="4607814" y="3825240"/>
              <a:ext cx="83820" cy="83820"/>
            </a:xfrm>
            <a:custGeom>
              <a:avLst/>
              <a:gdLst/>
              <a:ahLst/>
              <a:cxnLst/>
              <a:rect l="0" t="0" r="0" b="0"/>
              <a:pathLst>
                <a:path w="83820" h="83820">
                  <a:moveTo>
                    <a:pt x="0" y="0"/>
                  </a:moveTo>
                  <a:lnTo>
                    <a:pt x="83820" y="0"/>
                  </a:lnTo>
                  <a:lnTo>
                    <a:pt x="83820" y="83820"/>
                  </a:lnTo>
                  <a:lnTo>
                    <a:pt x="0" y="83820"/>
                  </a:lnTo>
                  <a:lnTo>
                    <a:pt x="0" y="0"/>
                  </a:lnTo>
                </a:path>
              </a:pathLst>
            </a:custGeom>
            <a:ln w="0" cap="flat">
              <a:round/>
            </a:ln>
          </p:spPr>
          <p:style>
            <a:lnRef idx="0">
              <a:srgbClr val="000000">
                <a:alpha val="0"/>
              </a:srgbClr>
            </a:lnRef>
            <a:fillRef idx="1">
              <a:srgbClr val="4EB3CF">
                <a:alpha val="85098"/>
              </a:srgbClr>
            </a:fillRef>
            <a:effectRef idx="0">
              <a:scrgbClr r="0" g="0" b="0"/>
            </a:effectRef>
            <a:fontRef idx="none"/>
          </p:style>
          <p:txBody>
            <a:bodyPr/>
            <a:lstStyle/>
            <a:p>
              <a:endParaRPr lang="en-US"/>
            </a:p>
          </p:txBody>
        </p:sp>
        <p:sp>
          <p:nvSpPr>
            <p:cNvPr id="151" name="Shape 1327"/>
            <p:cNvSpPr/>
            <p:nvPr/>
          </p:nvSpPr>
          <p:spPr>
            <a:xfrm>
              <a:off x="4607814" y="3825240"/>
              <a:ext cx="83820" cy="83820"/>
            </a:xfrm>
            <a:custGeom>
              <a:avLst/>
              <a:gdLst/>
              <a:ahLst/>
              <a:cxnLst/>
              <a:rect l="0" t="0" r="0" b="0"/>
              <a:pathLst>
                <a:path w="83820" h="83820">
                  <a:moveTo>
                    <a:pt x="0" y="83820"/>
                  </a:moveTo>
                  <a:lnTo>
                    <a:pt x="83820" y="83820"/>
                  </a:lnTo>
                  <a:lnTo>
                    <a:pt x="83820" y="0"/>
                  </a:lnTo>
                  <a:lnTo>
                    <a:pt x="0" y="0"/>
                  </a:lnTo>
                  <a:close/>
                </a:path>
              </a:pathLst>
            </a:custGeom>
            <a:ln w="9525" cap="flat">
              <a:round/>
            </a:ln>
          </p:spPr>
          <p:style>
            <a:lnRef idx="1">
              <a:srgbClr val="FFFFFF">
                <a:alpha val="50196"/>
              </a:srgbClr>
            </a:lnRef>
            <a:fillRef idx="0">
              <a:srgbClr val="000000">
                <a:alpha val="0"/>
              </a:srgbClr>
            </a:fillRef>
            <a:effectRef idx="0">
              <a:scrgbClr r="0" g="0" b="0"/>
            </a:effectRef>
            <a:fontRef idx="none"/>
          </p:style>
          <p:txBody>
            <a:bodyPr/>
            <a:lstStyle/>
            <a:p>
              <a:endParaRPr lang="en-US"/>
            </a:p>
          </p:txBody>
        </p:sp>
        <p:sp>
          <p:nvSpPr>
            <p:cNvPr id="152" name="Rectangle 1328"/>
            <p:cNvSpPr/>
            <p:nvPr/>
          </p:nvSpPr>
          <p:spPr>
            <a:xfrm>
              <a:off x="4729988" y="3797173"/>
              <a:ext cx="602806" cy="206453"/>
            </a:xfrm>
            <a:prstGeom prst="rect">
              <a:avLst/>
            </a:prstGeom>
            <a:ln>
              <a:noFill/>
            </a:ln>
          </p:spPr>
          <p:txBody>
            <a:bodyPr vert="horz" lIns="0" tIns="0" rIns="0" bIns="0" rtlCol="0">
              <a:noAutofit/>
            </a:bodyPr>
            <a:lstStyle/>
            <a:p>
              <a:pPr>
                <a:lnSpc>
                  <a:spcPct val="107000"/>
                </a:lnSpc>
                <a:spcAft>
                  <a:spcPts val="800"/>
                </a:spcAft>
              </a:pPr>
              <a:r>
                <a:rPr lang="en-US" sz="120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Mth 36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53" name="Imagen 152" descr="CLASSIC CASTROL"/>
          <p:cNvPicPr/>
          <p:nvPr/>
        </p:nvPicPr>
        <p:blipFill>
          <a:blip r:embed="rId4"/>
          <a:stretch>
            <a:fillRect/>
          </a:stretch>
        </p:blipFill>
        <p:spPr bwMode="auto">
          <a:xfrm>
            <a:off x="1196788" y="4139850"/>
            <a:ext cx="1070533" cy="2037113"/>
          </a:xfrm>
          <a:prstGeom prst="rect">
            <a:avLst/>
          </a:prstGeom>
        </p:spPr>
      </p:pic>
      <p:pic>
        <p:nvPicPr>
          <p:cNvPr id="154" name="Imagen 153" descr="Image result for castor oil motor grease"/>
          <p:cNvPicPr/>
          <p:nvPr/>
        </p:nvPicPr>
        <p:blipFill>
          <a:blip r:embed="rId5"/>
          <a:stretch>
            <a:fillRect/>
          </a:stretch>
        </p:blipFill>
        <p:spPr bwMode="auto">
          <a:xfrm>
            <a:off x="2230470" y="4181760"/>
            <a:ext cx="2008276" cy="1967597"/>
          </a:xfrm>
          <a:prstGeom prst="rect">
            <a:avLst/>
          </a:prstGeom>
        </p:spPr>
      </p:pic>
      <p:pic>
        <p:nvPicPr>
          <p:cNvPr id="155" name="Imagen 154" descr="Image result for break fluids castor oil"/>
          <p:cNvPicPr/>
          <p:nvPr/>
        </p:nvPicPr>
        <p:blipFill>
          <a:blip r:embed="rId6"/>
          <a:stretch>
            <a:fillRect/>
          </a:stretch>
        </p:blipFill>
        <p:spPr bwMode="auto">
          <a:xfrm>
            <a:off x="4015849" y="4241532"/>
            <a:ext cx="1949527" cy="1833748"/>
          </a:xfrm>
          <a:prstGeom prst="rect">
            <a:avLst/>
          </a:prstGeom>
        </p:spPr>
      </p:pic>
      <p:pic>
        <p:nvPicPr>
          <p:cNvPr id="156" name="Imagen 155" descr="Image result for castor oil motor grease"/>
          <p:cNvPicPr/>
          <p:nvPr/>
        </p:nvPicPr>
        <p:blipFill>
          <a:blip r:embed="rId7"/>
          <a:stretch>
            <a:fillRect/>
          </a:stretch>
        </p:blipFill>
        <p:spPr bwMode="auto">
          <a:xfrm>
            <a:off x="5856780" y="4145404"/>
            <a:ext cx="2079743" cy="2008382"/>
          </a:xfrm>
          <a:prstGeom prst="rect">
            <a:avLst/>
          </a:prstGeom>
        </p:spPr>
      </p:pic>
      <p:sp>
        <p:nvSpPr>
          <p:cNvPr id="5" name="Rectángulo 4"/>
          <p:cNvSpPr/>
          <p:nvPr/>
        </p:nvSpPr>
        <p:spPr>
          <a:xfrm rot="10800000" flipH="1" flipV="1">
            <a:off x="8301068" y="4781788"/>
            <a:ext cx="3513328" cy="923330"/>
          </a:xfrm>
          <a:prstGeom prst="rect">
            <a:avLst/>
          </a:prstGeom>
        </p:spPr>
        <p:txBody>
          <a:bodyPr wrap="square">
            <a:spAutoFit/>
          </a:bodyPr>
          <a:lstStyle/>
          <a:p>
            <a:r>
              <a:rPr lang="en-US" b="1" dirty="0">
                <a:solidFill>
                  <a:srgbClr val="FF0000"/>
                </a:solidFill>
              </a:rPr>
              <a:t>CASTROL</a:t>
            </a:r>
            <a:r>
              <a:rPr lang="en-US" b="1" dirty="0">
                <a:solidFill>
                  <a:schemeClr val="accent6">
                    <a:lumMod val="75000"/>
                  </a:schemeClr>
                </a:solidFill>
              </a:rPr>
              <a:t> (GTX) MOTOR OIL COMPANY C-A-S-T-O-R   O-I-L “take out the O </a:t>
            </a:r>
            <a:r>
              <a:rPr lang="en-US" b="1" dirty="0" smtClean="0">
                <a:solidFill>
                  <a:schemeClr val="accent6">
                    <a:lumMod val="75000"/>
                  </a:schemeClr>
                </a:solidFill>
              </a:rPr>
              <a:t>and </a:t>
            </a:r>
            <a:r>
              <a:rPr lang="en-US" b="1" dirty="0">
                <a:solidFill>
                  <a:schemeClr val="accent6">
                    <a:lumMod val="75000"/>
                  </a:schemeClr>
                </a:solidFill>
              </a:rPr>
              <a:t>the I </a:t>
            </a:r>
            <a:r>
              <a:rPr lang="en-US" b="1" dirty="0" smtClean="0">
                <a:solidFill>
                  <a:schemeClr val="accent6">
                    <a:lumMod val="75000"/>
                  </a:schemeClr>
                </a:solidFill>
              </a:rPr>
              <a:t>= </a:t>
            </a:r>
            <a:r>
              <a:rPr lang="en-US" b="1" dirty="0">
                <a:solidFill>
                  <a:schemeClr val="accent6">
                    <a:lumMod val="75000"/>
                  </a:schemeClr>
                </a:solidFill>
              </a:rPr>
              <a:t>CASTROL</a:t>
            </a:r>
          </a:p>
        </p:txBody>
      </p:sp>
    </p:spTree>
    <p:extLst>
      <p:ext uri="{BB962C8B-B14F-4D97-AF65-F5344CB8AC3E}">
        <p14:creationId xmlns:p14="http://schemas.microsoft.com/office/powerpoint/2010/main" val="1552087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21025"/>
            <a:ext cx="10515600" cy="1075763"/>
          </a:xfrm>
        </p:spPr>
        <p:txBody>
          <a:bodyPr>
            <a:normAutofit/>
          </a:bodyPr>
          <a:lstStyle/>
          <a:p>
            <a:r>
              <a:rPr lang="en-US" sz="2000" b="1" u="sng" dirty="0">
                <a:solidFill>
                  <a:schemeClr val="accent6">
                    <a:lumMod val="75000"/>
                  </a:schemeClr>
                </a:solidFill>
              </a:rPr>
              <a:t>ADDITIONAL FACTORY TO BE IMPLEMENTED IN ITALY </a:t>
            </a:r>
            <a:r>
              <a:rPr lang="en-US" sz="2000" b="1" u="sng" dirty="0" smtClean="0">
                <a:solidFill>
                  <a:schemeClr val="accent6">
                    <a:lumMod val="75000"/>
                  </a:schemeClr>
                </a:solidFill>
              </a:rPr>
              <a:t>(Pharmaceuticals)</a:t>
            </a:r>
            <a:r>
              <a:rPr lang="en-US" dirty="0">
                <a:solidFill>
                  <a:schemeClr val="accent6">
                    <a:lumMod val="75000"/>
                  </a:schemeClr>
                </a:solidFill>
              </a:rPr>
              <a:t/>
            </a:r>
            <a:br>
              <a:rPr lang="en-US" dirty="0">
                <a:solidFill>
                  <a:schemeClr val="accent6">
                    <a:lumMod val="75000"/>
                  </a:schemeClr>
                </a:solidFill>
              </a:rPr>
            </a:br>
            <a:endParaRPr lang="en-US" dirty="0">
              <a:solidFill>
                <a:schemeClr val="accent6">
                  <a:lumMod val="75000"/>
                </a:schemeClr>
              </a:solidFill>
            </a:endParaRPr>
          </a:p>
        </p:txBody>
      </p:sp>
      <p:sp>
        <p:nvSpPr>
          <p:cNvPr id="3" name="Marcador de contenido 2"/>
          <p:cNvSpPr>
            <a:spLocks noGrp="1"/>
          </p:cNvSpPr>
          <p:nvPr>
            <p:ph idx="1"/>
          </p:nvPr>
        </p:nvSpPr>
        <p:spPr>
          <a:xfrm>
            <a:off x="838200" y="578225"/>
            <a:ext cx="10699376" cy="6104964"/>
          </a:xfrm>
        </p:spPr>
        <p:txBody>
          <a:bodyPr>
            <a:normAutofit/>
          </a:bodyPr>
          <a:lstStyle/>
          <a:p>
            <a:r>
              <a:rPr lang="en-US" sz="1100" b="1" dirty="0"/>
              <a:t>Servicing local Italian and European demand for affordable non-toxic every day household hygienic items.</a:t>
            </a:r>
            <a:endParaRPr lang="en-US" sz="1100" dirty="0"/>
          </a:p>
          <a:p>
            <a:r>
              <a:rPr lang="en-US" sz="1100" i="1" dirty="0"/>
              <a:t>Starting with:</a:t>
            </a:r>
            <a:endParaRPr lang="en-US" sz="1100" dirty="0"/>
          </a:p>
          <a:p>
            <a:pPr lvl="0"/>
            <a:r>
              <a:rPr lang="en-US" sz="1100" dirty="0"/>
              <a:t>Soaps (solid and liquid) for bathing and household</a:t>
            </a:r>
          </a:p>
          <a:p>
            <a:pPr lvl="0"/>
            <a:r>
              <a:rPr lang="en-US" sz="1100" dirty="0"/>
              <a:t>Shampoo and Conditioners </a:t>
            </a:r>
          </a:p>
          <a:p>
            <a:pPr lvl="0"/>
            <a:r>
              <a:rPr lang="en-US" sz="1100" dirty="0"/>
              <a:t>Laundry Detergents (solid and liquid)</a:t>
            </a:r>
          </a:p>
          <a:p>
            <a:pPr lvl="0"/>
            <a:r>
              <a:rPr lang="en-US" sz="1100" dirty="0"/>
              <a:t>Deodorants </a:t>
            </a:r>
          </a:p>
          <a:p>
            <a:pPr lvl="0"/>
            <a:r>
              <a:rPr lang="en-US" sz="1100" dirty="0"/>
              <a:t>Creams</a:t>
            </a:r>
            <a:br>
              <a:rPr lang="en-US" sz="1100" dirty="0"/>
            </a:br>
            <a:endParaRPr lang="en-US" sz="1100" dirty="0"/>
          </a:p>
          <a:p>
            <a:r>
              <a:rPr lang="en-US" sz="1100" b="1" dirty="0"/>
              <a:t>Glycerin amounts to 20% of by-product derived from the conversion of Castor Oil to Bio-Diesel. </a:t>
            </a:r>
            <a:endParaRPr lang="en-US" sz="1100" dirty="0"/>
          </a:p>
          <a:p>
            <a:r>
              <a:rPr lang="en-US" sz="1100" b="1" dirty="0"/>
              <a:t>Glycerin is a highly sort after product used in many an industry from pharmaceuticals to automotive, amongst many things glycerin is even used as a base for chicken feed, 1kg glycerin has the same protein as 2kg corn or soy meal and is often used as a supplement.</a:t>
            </a:r>
            <a:endParaRPr lang="en-US" sz="1100" dirty="0"/>
          </a:p>
          <a:p>
            <a:r>
              <a:rPr lang="en-US" sz="1100" b="1" dirty="0"/>
              <a:t>We estimate around 600,000 kg glycerin per year, per 1,000 hectares Castor cultivation. Current market price is between 4.00 to 7.00 euros per kg.</a:t>
            </a:r>
            <a:endParaRPr lang="en-US" sz="1100" dirty="0"/>
          </a:p>
          <a:p>
            <a:r>
              <a:rPr lang="en-US" sz="1100" b="1" dirty="0"/>
              <a:t>We too have the option to use our glycerin as a base to make many finished consumer products or industry products</a:t>
            </a:r>
            <a:r>
              <a:rPr lang="en-US" sz="1100" b="1" dirty="0" smtClean="0"/>
              <a:t>.</a:t>
            </a:r>
            <a:endParaRPr lang="en-US" sz="1100" dirty="0"/>
          </a:p>
          <a:p>
            <a:r>
              <a:rPr lang="en-US" sz="1100" dirty="0"/>
              <a:t>Expansion of Castor Oil Hydrogenation Conversion to be implemented later converting liquid castor oil into a solid form to be used in the food industry such as peanut butter, chocolate, margarines etc. as a binding agent and also in the pharmaceutical </a:t>
            </a:r>
            <a:r>
              <a:rPr lang="en-US" sz="1100" dirty="0" smtClean="0"/>
              <a:t>industries</a:t>
            </a:r>
          </a:p>
          <a:p>
            <a:pPr marL="0" indent="0">
              <a:buNone/>
            </a:pPr>
            <a:endParaRPr lang="en-US" sz="1100" dirty="0" smtClean="0"/>
          </a:p>
          <a:p>
            <a:r>
              <a:rPr lang="en-US" sz="1300" b="1" u="sng" dirty="0">
                <a:solidFill>
                  <a:schemeClr val="accent6">
                    <a:lumMod val="75000"/>
                  </a:schemeClr>
                </a:solidFill>
              </a:rPr>
              <a:t>ADDITIONAL FACTORYTO BE IMPLEMENTED IN OUR INDUSTRIAL </a:t>
            </a:r>
            <a:r>
              <a:rPr lang="en-US" sz="1300" b="1" u="sng" dirty="0" smtClean="0">
                <a:solidFill>
                  <a:schemeClr val="accent6">
                    <a:lumMod val="75000"/>
                  </a:schemeClr>
                </a:solidFill>
              </a:rPr>
              <a:t>CITY</a:t>
            </a:r>
            <a:endParaRPr lang="en-US" sz="1300" b="1" dirty="0">
              <a:solidFill>
                <a:schemeClr val="accent6">
                  <a:lumMod val="75000"/>
                </a:schemeClr>
              </a:solidFill>
            </a:endParaRPr>
          </a:p>
          <a:p>
            <a:r>
              <a:rPr lang="en-US" sz="1300" b="1" u="sng" dirty="0"/>
              <a:t> Packaging and Blow </a:t>
            </a:r>
            <a:r>
              <a:rPr lang="en-US" sz="1300" b="1" u="sng" dirty="0" smtClean="0"/>
              <a:t>Injection</a:t>
            </a:r>
            <a:endParaRPr lang="en-US" sz="1300" dirty="0"/>
          </a:p>
          <a:p>
            <a:pPr marL="0" indent="0">
              <a:buNone/>
            </a:pPr>
            <a:r>
              <a:rPr lang="en-US" sz="1300" i="1" dirty="0" smtClean="0"/>
              <a:t> </a:t>
            </a:r>
            <a:r>
              <a:rPr lang="en-US" sz="1300" b="1" dirty="0"/>
              <a:t>We will look to make all our retail packaging on site by at first melting plastic pellets into blow injection molding.</a:t>
            </a:r>
            <a:endParaRPr lang="en-US" sz="1300" dirty="0"/>
          </a:p>
          <a:p>
            <a:r>
              <a:rPr lang="en-US" sz="1300" b="1" dirty="0"/>
              <a:t>      In future we intend changing over from pollutant plastic pellets to our own Castor polymer’s. </a:t>
            </a:r>
            <a:endParaRPr lang="en-US" sz="1300" dirty="0"/>
          </a:p>
          <a:p>
            <a:r>
              <a:rPr lang="en-US" sz="1300" b="1" dirty="0"/>
              <a:t>      We will need to initially concentrate on producing packaging that is relevant to our consumer product lines.</a:t>
            </a:r>
            <a:endParaRPr lang="en-US" sz="1300" dirty="0"/>
          </a:p>
          <a:p>
            <a:endParaRPr lang="en-US" sz="1100" dirty="0"/>
          </a:p>
          <a:p>
            <a:endParaRPr lang="en-US" sz="1100" dirty="0"/>
          </a:p>
        </p:txBody>
      </p:sp>
      <p:pic>
        <p:nvPicPr>
          <p:cNvPr id="7" name="Imagen 6" descr="Shampoo and Conditioner in the Health and Beauty Aisle of a Publix ..."/>
          <p:cNvPicPr/>
          <p:nvPr/>
        </p:nvPicPr>
        <p:blipFill>
          <a:blip r:embed="rId2">
            <a:extLst>
              <a:ext uri="{28A0092B-C50C-407E-A947-70E740481C1C}">
                <a14:useLocalDpi xmlns:a14="http://schemas.microsoft.com/office/drawing/2010/main" val="0"/>
              </a:ext>
            </a:extLst>
          </a:blip>
          <a:srcRect/>
          <a:stretch>
            <a:fillRect/>
          </a:stretch>
        </p:blipFill>
        <p:spPr bwMode="auto">
          <a:xfrm>
            <a:off x="9117106" y="121025"/>
            <a:ext cx="2420470" cy="1277469"/>
          </a:xfrm>
          <a:prstGeom prst="rect">
            <a:avLst/>
          </a:prstGeom>
          <a:noFill/>
          <a:ln>
            <a:noFill/>
          </a:ln>
        </p:spPr>
      </p:pic>
      <p:pic>
        <p:nvPicPr>
          <p:cNvPr id="5" name="Imagen 4" descr="Resultado de imagen de Injection Molding plastic bottles"/>
          <p:cNvPicPr/>
          <p:nvPr/>
        </p:nvPicPr>
        <p:blipFill>
          <a:blip r:embed="rId3"/>
          <a:stretch>
            <a:fillRect/>
          </a:stretch>
        </p:blipFill>
        <p:spPr bwMode="auto">
          <a:xfrm>
            <a:off x="9540187" y="4353636"/>
            <a:ext cx="2420470" cy="1384656"/>
          </a:xfrm>
          <a:prstGeom prst="rect">
            <a:avLst/>
          </a:prstGeom>
        </p:spPr>
      </p:pic>
      <p:pic>
        <p:nvPicPr>
          <p:cNvPr id="6" name="Imagen 5" descr="Resultado de imagen de Injection Molding plastic bottles"/>
          <p:cNvPicPr/>
          <p:nvPr/>
        </p:nvPicPr>
        <p:blipFill>
          <a:blip r:embed="rId4"/>
          <a:stretch>
            <a:fillRect/>
          </a:stretch>
        </p:blipFill>
        <p:spPr bwMode="auto">
          <a:xfrm>
            <a:off x="7624283" y="4353636"/>
            <a:ext cx="1602006" cy="846161"/>
          </a:xfrm>
          <a:prstGeom prst="rect">
            <a:avLst/>
          </a:prstGeom>
        </p:spPr>
      </p:pic>
      <p:pic>
        <p:nvPicPr>
          <p:cNvPr id="8" name="Imagen 7" descr="Injection Blow Molding | Blow Molding | Blow Molding Process"/>
          <p:cNvPicPr/>
          <p:nvPr/>
        </p:nvPicPr>
        <p:blipFill>
          <a:blip r:embed="rId5"/>
          <a:stretch>
            <a:fillRect/>
          </a:stretch>
        </p:blipFill>
        <p:spPr bwMode="auto">
          <a:xfrm>
            <a:off x="9540187" y="5738292"/>
            <a:ext cx="2420470" cy="980617"/>
          </a:xfrm>
          <a:prstGeom prst="rect">
            <a:avLst/>
          </a:prstGeom>
        </p:spPr>
      </p:pic>
    </p:spTree>
    <p:extLst>
      <p:ext uri="{BB962C8B-B14F-4D97-AF65-F5344CB8AC3E}">
        <p14:creationId xmlns:p14="http://schemas.microsoft.com/office/powerpoint/2010/main" val="690879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fontScale="40000" lnSpcReduction="20000"/>
          </a:bodyPr>
          <a:lstStyle/>
          <a:p>
            <a:pPr marL="0" indent="0">
              <a:buNone/>
            </a:pPr>
            <a:endParaRPr lang="en-US" sz="3400" b="1" u="sng" dirty="0">
              <a:solidFill>
                <a:schemeClr val="accent6">
                  <a:lumMod val="75000"/>
                </a:schemeClr>
              </a:solidFill>
            </a:endParaRPr>
          </a:p>
          <a:p>
            <a:r>
              <a:rPr lang="en-US" sz="3400" b="1" u="sng" dirty="0" smtClean="0">
                <a:solidFill>
                  <a:schemeClr val="accent6">
                    <a:lumMod val="75000"/>
                  </a:schemeClr>
                </a:solidFill>
              </a:rPr>
              <a:t>ADDITIONAL </a:t>
            </a:r>
            <a:r>
              <a:rPr lang="en-US" sz="3400" b="1" u="sng" dirty="0">
                <a:solidFill>
                  <a:schemeClr val="accent6">
                    <a:lumMod val="75000"/>
                  </a:schemeClr>
                </a:solidFill>
              </a:rPr>
              <a:t>POTENTIAL FUTURE FACTORY </a:t>
            </a:r>
            <a:endParaRPr lang="en-US" sz="3400" b="1" dirty="0">
              <a:solidFill>
                <a:schemeClr val="accent6">
                  <a:lumMod val="75000"/>
                </a:schemeClr>
              </a:solidFill>
            </a:endParaRPr>
          </a:p>
          <a:p>
            <a:r>
              <a:rPr lang="en-US" sz="3400" b="1" u="sng" dirty="0">
                <a:solidFill>
                  <a:srgbClr val="FF0000"/>
                </a:solidFill>
              </a:rPr>
              <a:t>Ink</a:t>
            </a:r>
            <a:r>
              <a:rPr lang="en-US" sz="3400" b="1" u="sng" dirty="0"/>
              <a:t>, </a:t>
            </a:r>
            <a:r>
              <a:rPr lang="en-US" sz="3400" b="1" u="sng" dirty="0">
                <a:solidFill>
                  <a:srgbClr val="7030A0"/>
                </a:solidFill>
              </a:rPr>
              <a:t>Paints</a:t>
            </a:r>
            <a:r>
              <a:rPr lang="en-US" sz="3400" b="1" u="sng" dirty="0"/>
              <a:t>, </a:t>
            </a:r>
            <a:r>
              <a:rPr lang="en-US" sz="3400" b="1" u="sng" dirty="0">
                <a:solidFill>
                  <a:schemeClr val="accent4">
                    <a:lumMod val="75000"/>
                  </a:schemeClr>
                </a:solidFill>
              </a:rPr>
              <a:t>Varnishes</a:t>
            </a:r>
            <a:r>
              <a:rPr lang="en-US" sz="3400" b="1" u="sng" dirty="0"/>
              <a:t> and </a:t>
            </a:r>
            <a:r>
              <a:rPr lang="en-US" sz="3400" b="1" u="sng" dirty="0" smtClean="0">
                <a:solidFill>
                  <a:schemeClr val="accent3">
                    <a:lumMod val="50000"/>
                  </a:schemeClr>
                </a:solidFill>
              </a:rPr>
              <a:t>Rubbers</a:t>
            </a:r>
            <a:endParaRPr lang="en-US" sz="3400" dirty="0">
              <a:solidFill>
                <a:schemeClr val="accent3">
                  <a:lumMod val="50000"/>
                </a:schemeClr>
              </a:solidFill>
            </a:endParaRPr>
          </a:p>
          <a:p>
            <a:r>
              <a:rPr lang="en-US" sz="3400" dirty="0"/>
              <a:t>Castor Oil and its derivatives have a wide spectrum of uses in Ink, Paint, Vanish &amp; Rubber industries. </a:t>
            </a:r>
            <a:br>
              <a:rPr lang="en-US" sz="3400" dirty="0"/>
            </a:br>
            <a:endParaRPr lang="en-US" sz="3400" dirty="0" smtClean="0"/>
          </a:p>
          <a:p>
            <a:pPr marL="0" indent="0">
              <a:buNone/>
            </a:pPr>
            <a:r>
              <a:rPr lang="en-US" sz="3400" i="1" dirty="0">
                <a:solidFill>
                  <a:srgbClr val="FFC000"/>
                </a:solidFill>
              </a:rPr>
              <a:t> </a:t>
            </a:r>
            <a:r>
              <a:rPr lang="en-US" sz="3400" i="1" dirty="0" smtClean="0">
                <a:solidFill>
                  <a:srgbClr val="FFC000"/>
                </a:solidFill>
              </a:rPr>
              <a:t>     Let </a:t>
            </a:r>
            <a:r>
              <a:rPr lang="en-US" sz="3400" i="1" dirty="0">
                <a:solidFill>
                  <a:srgbClr val="FFC000"/>
                </a:solidFill>
              </a:rPr>
              <a:t>us look at some important Castor Oil derivatives in the following industries</a:t>
            </a:r>
            <a:r>
              <a:rPr lang="en-US" sz="3400" i="1" dirty="0" smtClean="0">
                <a:solidFill>
                  <a:srgbClr val="FFC000"/>
                </a:solidFill>
              </a:rPr>
              <a:t>.</a:t>
            </a:r>
            <a:endParaRPr lang="en-US" sz="3400" dirty="0">
              <a:solidFill>
                <a:srgbClr val="FFC000"/>
              </a:solidFill>
            </a:endParaRPr>
          </a:p>
          <a:p>
            <a:r>
              <a:rPr lang="en-US" sz="3400" dirty="0"/>
              <a:t>Dehydrated Castor Oil (DCO) is used as a primary binder for paints, enamels, sealants, inks and more. It has functional use for the production of alkyd resins, acrylic and epoxy ester resins for the paint industry, coatings and as an additive in ink formulations. </a:t>
            </a:r>
          </a:p>
          <a:p>
            <a:r>
              <a:rPr lang="en-US" sz="3400" i="1" dirty="0" smtClean="0"/>
              <a:t>Paints </a:t>
            </a:r>
            <a:r>
              <a:rPr lang="en-US" sz="3400" i="1" dirty="0"/>
              <a:t>which integrate this oil grade are super white and delivers a superior finish. DCO is used with phenolic to obtain fast dry coatings with maximum alkali resistance as required in sanitary can linings, corrosion, resistant coatings, high-performance traffic paints, varnishes, vehicles, wire enamels, aluminum paints, appliance finishes and marine finishes, etc</a:t>
            </a:r>
            <a:r>
              <a:rPr lang="en-US" sz="3400" i="1" dirty="0" smtClean="0"/>
              <a:t>.</a:t>
            </a:r>
            <a:endParaRPr lang="en-US" sz="3400" dirty="0"/>
          </a:p>
          <a:p>
            <a:r>
              <a:rPr lang="en-US" sz="3400" dirty="0"/>
              <a:t>Blown Castor Oil is a derivative with higher viscosity. Also known as oxidized oil, Blown Castor Oil is used in hydraulic fluids and as a lubricity additive in the manufacturing of lithographic inks. </a:t>
            </a:r>
          </a:p>
          <a:p>
            <a:r>
              <a:rPr lang="en-US" sz="3400" i="1" dirty="0" smtClean="0"/>
              <a:t>Blown </a:t>
            </a:r>
            <a:r>
              <a:rPr lang="en-US" sz="3400" i="1" dirty="0"/>
              <a:t>Castor Oil has been a classic plasticizer of shellac rosin, natural and synthetic resins, celluloses, and natural &amp; synthetic rubbers</a:t>
            </a:r>
            <a:r>
              <a:rPr lang="en-US" sz="3400" i="1" dirty="0" smtClean="0"/>
              <a:t>.</a:t>
            </a:r>
            <a:endParaRPr lang="en-US" sz="3400" dirty="0"/>
          </a:p>
          <a:p>
            <a:r>
              <a:rPr lang="en-US" sz="3400" dirty="0"/>
              <a:t>Refined Castor Oil is used as a substantially insoluble and infusible polymer. As a lubricant it is used in petroleum emulsification- hydraulic and brake fluid, polish, inks, paints, rubbers, etc. It is used in combination with styrene and di-isocyanates for film-forming.</a:t>
            </a:r>
            <a:br>
              <a:rPr lang="en-US" sz="3400" dirty="0"/>
            </a:br>
            <a:endParaRPr lang="en-US" sz="3400" dirty="0"/>
          </a:p>
          <a:p>
            <a:endParaRPr lang="en-US" dirty="0"/>
          </a:p>
        </p:txBody>
      </p:sp>
      <p:pic>
        <p:nvPicPr>
          <p:cNvPr id="4" name="Image7" descr="Resultado de imagen de paints and varnishes"/>
          <p:cNvPicPr/>
          <p:nvPr/>
        </p:nvPicPr>
        <p:blipFill>
          <a:blip r:embed="rId2"/>
          <a:stretch>
            <a:fillRect/>
          </a:stretch>
        </p:blipFill>
        <p:spPr bwMode="auto">
          <a:xfrm>
            <a:off x="838200" y="273121"/>
            <a:ext cx="2407550" cy="1552504"/>
          </a:xfrm>
          <a:prstGeom prst="rect">
            <a:avLst/>
          </a:prstGeom>
        </p:spPr>
      </p:pic>
      <p:pic>
        <p:nvPicPr>
          <p:cNvPr id="5" name="Imagen 4" descr="Resultado de imagen de paints and varnishes"/>
          <p:cNvPicPr/>
          <p:nvPr/>
        </p:nvPicPr>
        <p:blipFill>
          <a:blip r:embed="rId3"/>
          <a:stretch>
            <a:fillRect/>
          </a:stretch>
        </p:blipFill>
        <p:spPr bwMode="auto">
          <a:xfrm>
            <a:off x="4531057" y="341277"/>
            <a:ext cx="2351963" cy="1416192"/>
          </a:xfrm>
          <a:prstGeom prst="rect">
            <a:avLst/>
          </a:prstGeom>
        </p:spPr>
      </p:pic>
      <p:pic>
        <p:nvPicPr>
          <p:cNvPr id="6" name="Image8" descr="Liquitex Professional Acrylic Ink - Tirolack"/>
          <p:cNvPicPr/>
          <p:nvPr/>
        </p:nvPicPr>
        <p:blipFill>
          <a:blip r:embed="rId4"/>
          <a:stretch>
            <a:fillRect/>
          </a:stretch>
        </p:blipFill>
        <p:spPr bwMode="auto">
          <a:xfrm>
            <a:off x="8168326" y="341277"/>
            <a:ext cx="2367175" cy="1416192"/>
          </a:xfrm>
          <a:prstGeom prst="rect">
            <a:avLst/>
          </a:prstGeom>
        </p:spPr>
      </p:pic>
      <p:pic>
        <p:nvPicPr>
          <p:cNvPr id="7" name="Imagen 6" descr="Black Pvc Rubber Sheet at Best Price in Mumbai, Maharashtra | SUNIL ..."/>
          <p:cNvPicPr/>
          <p:nvPr/>
        </p:nvPicPr>
        <p:blipFill>
          <a:blip r:embed="rId5"/>
          <a:stretch>
            <a:fillRect/>
          </a:stretch>
        </p:blipFill>
        <p:spPr bwMode="auto">
          <a:xfrm>
            <a:off x="1020651" y="5691117"/>
            <a:ext cx="2225099" cy="1037230"/>
          </a:xfrm>
          <a:prstGeom prst="rect">
            <a:avLst/>
          </a:prstGeom>
        </p:spPr>
      </p:pic>
      <p:pic>
        <p:nvPicPr>
          <p:cNvPr id="8" name="Imagen 7" descr="Thermoplastic Pipe, Tube, PVC Pipe, Industrial PVC Pipe - China PVDF ..."/>
          <p:cNvPicPr/>
          <p:nvPr/>
        </p:nvPicPr>
        <p:blipFill>
          <a:blip r:embed="rId6"/>
          <a:stretch>
            <a:fillRect/>
          </a:stretch>
        </p:blipFill>
        <p:spPr bwMode="auto">
          <a:xfrm>
            <a:off x="5239274" y="5691118"/>
            <a:ext cx="1379889" cy="1037228"/>
          </a:xfrm>
          <a:prstGeom prst="rect">
            <a:avLst/>
          </a:prstGeom>
        </p:spPr>
      </p:pic>
      <p:pic>
        <p:nvPicPr>
          <p:cNvPr id="9" name="Imagen 8" descr="300m Drip Irrigation Pipe at Rs 3000/roll | Agriculture Rain Pipe in ..."/>
          <p:cNvPicPr/>
          <p:nvPr/>
        </p:nvPicPr>
        <p:blipFill>
          <a:blip r:embed="rId7"/>
          <a:stretch>
            <a:fillRect/>
          </a:stretch>
        </p:blipFill>
        <p:spPr bwMode="auto">
          <a:xfrm>
            <a:off x="9689339" y="5691118"/>
            <a:ext cx="846162" cy="1102054"/>
          </a:xfrm>
          <a:prstGeom prst="rect">
            <a:avLst/>
          </a:prstGeom>
        </p:spPr>
      </p:pic>
    </p:spTree>
    <p:extLst>
      <p:ext uri="{BB962C8B-B14F-4D97-AF65-F5344CB8AC3E}">
        <p14:creationId xmlns:p14="http://schemas.microsoft.com/office/powerpoint/2010/main" val="1626313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74426" y="286603"/>
            <a:ext cx="10515600" cy="5999542"/>
          </a:xfrm>
        </p:spPr>
        <p:txBody>
          <a:bodyPr>
            <a:normAutofit/>
          </a:bodyPr>
          <a:lstStyle/>
          <a:p>
            <a:pPr marL="0" indent="0">
              <a:buNone/>
            </a:pPr>
            <a:r>
              <a:rPr lang="en-US" b="1" u="sng" dirty="0" smtClean="0">
                <a:solidFill>
                  <a:srgbClr val="0070C0"/>
                </a:solidFill>
              </a:rPr>
              <a:t>Bio-Gas </a:t>
            </a:r>
            <a:r>
              <a:rPr lang="en-US" b="1" u="sng" dirty="0">
                <a:solidFill>
                  <a:srgbClr val="0070C0"/>
                </a:solidFill>
              </a:rPr>
              <a:t>Production from Castor </a:t>
            </a:r>
            <a:r>
              <a:rPr lang="en-US" b="1" u="sng" dirty="0" smtClean="0">
                <a:solidFill>
                  <a:srgbClr val="0070C0"/>
                </a:solidFill>
              </a:rPr>
              <a:t>Waste</a:t>
            </a:r>
            <a:r>
              <a:rPr lang="en-US" b="1" dirty="0">
                <a:solidFill>
                  <a:srgbClr val="0070C0"/>
                </a:solidFill>
              </a:rPr>
              <a:t> </a:t>
            </a:r>
            <a:endParaRPr lang="en-US" dirty="0">
              <a:solidFill>
                <a:srgbClr val="0070C0"/>
              </a:solidFill>
            </a:endParaRPr>
          </a:p>
          <a:p>
            <a:r>
              <a:rPr lang="en-US" sz="1100" u="sng" dirty="0"/>
              <a:t>We use bio-waste (outer shells and biomass, including Castor Cake = waste after Oil Pressing Castor Seeds) to produce Bio-Gas used in domestic heating and cooking</a:t>
            </a:r>
            <a:r>
              <a:rPr lang="en-US" sz="1100" u="sng" dirty="0" smtClean="0"/>
              <a:t>.</a:t>
            </a:r>
            <a:r>
              <a:rPr lang="en-US" sz="1100" dirty="0"/>
              <a:t> </a:t>
            </a:r>
          </a:p>
          <a:p>
            <a:r>
              <a:rPr lang="en-US" sz="1100" b="1" dirty="0"/>
              <a:t>Each hectare</a:t>
            </a:r>
            <a:r>
              <a:rPr lang="en-US" sz="1100" dirty="0"/>
              <a:t> of Castor cultivation produces on average at least </a:t>
            </a:r>
            <a:r>
              <a:rPr lang="en-US" sz="1100" b="1" dirty="0"/>
              <a:t>six-tones (6T) of Castor seed per year</a:t>
            </a:r>
            <a:r>
              <a:rPr lang="en-US" sz="1100" dirty="0"/>
              <a:t>, of which 56% is biomass waste (= 3.3T waste), plus an additional </a:t>
            </a:r>
            <a:r>
              <a:rPr lang="en-US" sz="1100" b="1" dirty="0"/>
              <a:t>three-tons (3T) biomass from Castor Shell</a:t>
            </a:r>
            <a:r>
              <a:rPr lang="en-US" sz="1100" dirty="0"/>
              <a:t>, to total around 6.3T biomass residual per hectare per year.</a:t>
            </a:r>
          </a:p>
          <a:p>
            <a:r>
              <a:rPr lang="en-US" sz="1100" dirty="0"/>
              <a:t>Each ton of Castor or grain residual can produce between </a:t>
            </a:r>
            <a:r>
              <a:rPr lang="en-US" sz="1100" b="1" dirty="0"/>
              <a:t>18% to 22% Biogas with an average of 20% per ton</a:t>
            </a:r>
            <a:r>
              <a:rPr lang="en-US" sz="1100" dirty="0"/>
              <a:t>.</a:t>
            </a:r>
          </a:p>
          <a:p>
            <a:r>
              <a:rPr lang="en-US" sz="1100" dirty="0"/>
              <a:t>6.3T x 20% = </a:t>
            </a:r>
            <a:r>
              <a:rPr lang="en-US" sz="1100" b="1" dirty="0"/>
              <a:t>1.26T Bio-Gas per hectare per year</a:t>
            </a:r>
            <a:r>
              <a:rPr lang="en-US" sz="1100" dirty="0"/>
              <a:t>.</a:t>
            </a:r>
          </a:p>
          <a:p>
            <a:r>
              <a:rPr lang="en-US" sz="1100" dirty="0"/>
              <a:t>Current retail cost is around 1.10c per kg gas.</a:t>
            </a:r>
          </a:p>
          <a:p>
            <a:r>
              <a:rPr lang="en-US" sz="1100" b="1" dirty="0"/>
              <a:t>Each hectare</a:t>
            </a:r>
            <a:r>
              <a:rPr lang="en-US" sz="1100" dirty="0"/>
              <a:t> can produce the equivalent of around </a:t>
            </a:r>
            <a:r>
              <a:rPr lang="en-US" sz="1100" b="1" dirty="0"/>
              <a:t>1.380.00 retail price</a:t>
            </a:r>
            <a:r>
              <a:rPr lang="en-US" sz="1100" dirty="0"/>
              <a:t>. It is safe to say that each hectare can generate at least 500.00 to 800.00 euros’ additional income per year (depending on our discounted sale / retail price), the cooperative of farmers all share in a10% pool profit share system.</a:t>
            </a:r>
          </a:p>
          <a:p>
            <a:r>
              <a:rPr lang="en-US" sz="1100" dirty="0"/>
              <a:t>The energy derived can also power our industrial city</a:t>
            </a:r>
            <a:r>
              <a:rPr lang="en-US" sz="1100" dirty="0" smtClean="0"/>
              <a:t>.</a:t>
            </a:r>
          </a:p>
          <a:p>
            <a:r>
              <a:rPr lang="en-US" sz="1100" dirty="0">
                <a:solidFill>
                  <a:srgbClr val="0070C0"/>
                </a:solidFill>
              </a:rPr>
              <a:t>Castor  Waste @ 6.3 to  9.6 ton/ha, Methane ton wet weight @ 20% = 1,260 to 1,920 kg per ha per year @ 1800 GWH per ton = 20ha to 30ha per GWH  </a:t>
            </a:r>
            <a:r>
              <a:rPr lang="en-US" dirty="0">
                <a:solidFill>
                  <a:srgbClr val="0070C0"/>
                </a:solidFill>
              </a:rPr>
              <a:t/>
            </a:r>
            <a:br>
              <a:rPr lang="en-US" dirty="0">
                <a:solidFill>
                  <a:srgbClr val="0070C0"/>
                </a:solidFill>
              </a:rPr>
            </a:br>
            <a:endParaRPr lang="en-US" sz="1100" dirty="0">
              <a:solidFill>
                <a:srgbClr val="0070C0"/>
              </a:solidFill>
            </a:endParaRPr>
          </a:p>
        </p:txBody>
      </p:sp>
      <p:pic>
        <p:nvPicPr>
          <p:cNvPr id="4" name="Image13"/>
          <p:cNvPicPr/>
          <p:nvPr/>
        </p:nvPicPr>
        <p:blipFill>
          <a:blip r:embed="rId2"/>
          <a:stretch>
            <a:fillRect/>
          </a:stretch>
        </p:blipFill>
        <p:spPr bwMode="auto">
          <a:xfrm>
            <a:off x="887103" y="3389146"/>
            <a:ext cx="3560929" cy="3065273"/>
          </a:xfrm>
          <a:prstGeom prst="rect">
            <a:avLst/>
          </a:prstGeom>
        </p:spPr>
      </p:pic>
      <p:pic>
        <p:nvPicPr>
          <p:cNvPr id="5" name="Image15"/>
          <p:cNvPicPr/>
          <p:nvPr/>
        </p:nvPicPr>
        <p:blipFill>
          <a:blip r:embed="rId3"/>
          <a:stretch>
            <a:fillRect/>
          </a:stretch>
        </p:blipFill>
        <p:spPr bwMode="auto">
          <a:xfrm>
            <a:off x="9757012" y="3052595"/>
            <a:ext cx="2339986" cy="3738373"/>
          </a:xfrm>
          <a:prstGeom prst="rect">
            <a:avLst/>
          </a:prstGeom>
        </p:spPr>
      </p:pic>
      <p:pic>
        <p:nvPicPr>
          <p:cNvPr id="6" name="Image16"/>
          <p:cNvPicPr/>
          <p:nvPr/>
        </p:nvPicPr>
        <p:blipFill>
          <a:blip r:embed="rId4"/>
          <a:stretch>
            <a:fillRect/>
          </a:stretch>
        </p:blipFill>
        <p:spPr bwMode="auto">
          <a:xfrm>
            <a:off x="4994013" y="3723919"/>
            <a:ext cx="1876425" cy="1876425"/>
          </a:xfrm>
          <a:prstGeom prst="rect">
            <a:avLst/>
          </a:prstGeom>
        </p:spPr>
      </p:pic>
      <p:pic>
        <p:nvPicPr>
          <p:cNvPr id="7" name="Image17"/>
          <p:cNvPicPr/>
          <p:nvPr/>
        </p:nvPicPr>
        <p:blipFill>
          <a:blip r:embed="rId5"/>
          <a:stretch>
            <a:fillRect/>
          </a:stretch>
        </p:blipFill>
        <p:spPr bwMode="auto">
          <a:xfrm>
            <a:off x="5128673" y="5182794"/>
            <a:ext cx="1607104" cy="1675206"/>
          </a:xfrm>
          <a:prstGeom prst="rect">
            <a:avLst/>
          </a:prstGeom>
        </p:spPr>
      </p:pic>
      <p:pic>
        <p:nvPicPr>
          <p:cNvPr id="8" name="Image21"/>
          <p:cNvPicPr/>
          <p:nvPr/>
        </p:nvPicPr>
        <p:blipFill>
          <a:blip r:embed="rId6"/>
          <a:stretch>
            <a:fillRect/>
          </a:stretch>
        </p:blipFill>
        <p:spPr bwMode="auto">
          <a:xfrm>
            <a:off x="7551079" y="3916893"/>
            <a:ext cx="2009775" cy="2009775"/>
          </a:xfrm>
          <a:prstGeom prst="rect">
            <a:avLst/>
          </a:prstGeom>
        </p:spPr>
      </p:pic>
    </p:spTree>
    <p:extLst>
      <p:ext uri="{BB962C8B-B14F-4D97-AF65-F5344CB8AC3E}">
        <p14:creationId xmlns:p14="http://schemas.microsoft.com/office/powerpoint/2010/main" val="3046789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825625"/>
            <a:ext cx="10515600" cy="3742662"/>
          </a:xfrm>
        </p:spPr>
        <p:txBody>
          <a:bodyPr>
            <a:normAutofit fontScale="62500" lnSpcReduction="20000"/>
          </a:bodyPr>
          <a:lstStyle/>
          <a:p>
            <a:pPr marL="0" indent="0">
              <a:buNone/>
            </a:pPr>
            <a:r>
              <a:rPr lang="en-US" b="1" u="sng" dirty="0" smtClean="0">
                <a:solidFill>
                  <a:schemeClr val="accent6">
                    <a:lumMod val="75000"/>
                  </a:schemeClr>
                </a:solidFill>
              </a:rPr>
              <a:t>EXAMPLE </a:t>
            </a:r>
            <a:r>
              <a:rPr lang="en-US" b="1" u="sng" dirty="0">
                <a:solidFill>
                  <a:schemeClr val="accent6">
                    <a:lumMod val="75000"/>
                  </a:schemeClr>
                </a:solidFill>
              </a:rPr>
              <a:t>1 OF AN ADDED VALUE THAT WE WILL BE IMPLEMENTING HERE IN ITALY</a:t>
            </a:r>
            <a:endParaRPr lang="en-US" dirty="0">
              <a:solidFill>
                <a:schemeClr val="accent6">
                  <a:lumMod val="75000"/>
                </a:schemeClr>
              </a:solidFill>
            </a:endParaRPr>
          </a:p>
          <a:p>
            <a:r>
              <a:rPr lang="en-US" b="1" u="sng" dirty="0"/>
              <a:t>Honey Production from Castor </a:t>
            </a:r>
            <a:r>
              <a:rPr lang="en-US" b="1" u="sng" dirty="0" smtClean="0"/>
              <a:t>Flower</a:t>
            </a:r>
            <a:endParaRPr lang="en-US" dirty="0"/>
          </a:p>
          <a:p>
            <a:r>
              <a:rPr lang="en-US" sz="2900" dirty="0"/>
              <a:t>We use </a:t>
            </a:r>
            <a:r>
              <a:rPr lang="en-US" sz="2900" b="1" dirty="0">
                <a:solidFill>
                  <a:srgbClr val="FFC000"/>
                </a:solidFill>
              </a:rPr>
              <a:t>honey</a:t>
            </a:r>
            <a:r>
              <a:rPr lang="en-US" sz="2900" dirty="0"/>
              <a:t> bees to ensure maximum pollination. </a:t>
            </a:r>
          </a:p>
          <a:p>
            <a:r>
              <a:rPr lang="en-US" sz="2900" b="1" dirty="0"/>
              <a:t>Each hectare</a:t>
            </a:r>
            <a:r>
              <a:rPr lang="en-US" sz="2900" dirty="0"/>
              <a:t> can absorb </a:t>
            </a:r>
            <a:r>
              <a:rPr lang="en-US" sz="2900" b="1" dirty="0">
                <a:solidFill>
                  <a:srgbClr val="FFC000"/>
                </a:solidFill>
              </a:rPr>
              <a:t>4-hives</a:t>
            </a:r>
            <a:r>
              <a:rPr lang="en-US" sz="2900" dirty="0"/>
              <a:t> up to </a:t>
            </a:r>
            <a:r>
              <a:rPr lang="en-US" sz="2900" b="1" dirty="0">
                <a:solidFill>
                  <a:srgbClr val="FFC000"/>
                </a:solidFill>
              </a:rPr>
              <a:t>10-hives</a:t>
            </a:r>
            <a:r>
              <a:rPr lang="en-US" sz="2900" dirty="0"/>
              <a:t>, each hive producing on average </a:t>
            </a:r>
            <a:r>
              <a:rPr lang="en-US" sz="2900" b="1" dirty="0"/>
              <a:t>22 liters’ </a:t>
            </a:r>
            <a:r>
              <a:rPr lang="en-US" sz="2900" b="1" dirty="0">
                <a:solidFill>
                  <a:srgbClr val="FFC000"/>
                </a:solidFill>
              </a:rPr>
              <a:t>honey</a:t>
            </a:r>
            <a:r>
              <a:rPr lang="en-US" sz="2900" b="1" dirty="0"/>
              <a:t> per month</a:t>
            </a:r>
            <a:r>
              <a:rPr lang="en-US" sz="2900" dirty="0"/>
              <a:t>.</a:t>
            </a:r>
          </a:p>
          <a:p>
            <a:r>
              <a:rPr lang="en-US" sz="2900" dirty="0"/>
              <a:t>Castor Flower Honey is rare and unique, holding many medicinal healing properties. </a:t>
            </a:r>
          </a:p>
          <a:p>
            <a:r>
              <a:rPr lang="en-US" sz="2900" dirty="0"/>
              <a:t>Our Proprietary Castor strains flower all year round, hence we produce honey all year round. </a:t>
            </a:r>
          </a:p>
          <a:p>
            <a:r>
              <a:rPr lang="en-US" sz="2900" dirty="0"/>
              <a:t>Honey production will generate a healthy additional income and residual with each </a:t>
            </a:r>
            <a:r>
              <a:rPr lang="en-US" sz="2900" b="1" dirty="0"/>
              <a:t>1000 hectares</a:t>
            </a:r>
            <a:r>
              <a:rPr lang="en-US" sz="2900" dirty="0"/>
              <a:t> Castor cultivation at full production generating at </a:t>
            </a:r>
            <a:r>
              <a:rPr lang="en-US" sz="2900" b="1" dirty="0">
                <a:solidFill>
                  <a:srgbClr val="FFC000"/>
                </a:solidFill>
              </a:rPr>
              <a:t>minimum over 1-million per year</a:t>
            </a:r>
            <a:r>
              <a:rPr lang="en-US" sz="2900" dirty="0"/>
              <a:t> sold to the bottom end bulk close out Dollar Stores or Euro Stores, double in the food industry and as much as 5x in up market international stores or pharmacies. </a:t>
            </a:r>
          </a:p>
          <a:p>
            <a:r>
              <a:rPr lang="en-US" sz="2900" dirty="0" smtClean="0"/>
              <a:t>We </a:t>
            </a:r>
            <a:r>
              <a:rPr lang="en-US" sz="2900" dirty="0"/>
              <a:t>are currently in collaboration with Universities in Istanbul, Turkey &amp; Bengal, India in relation to using Castor Oil &amp; Ricin </a:t>
            </a:r>
            <a:r>
              <a:rPr lang="en-US" sz="2900" dirty="0" smtClean="0"/>
              <a:t>Extract, Castor Flower </a:t>
            </a:r>
            <a:r>
              <a:rPr lang="en-US" sz="2900" dirty="0"/>
              <a:t>and Castor Honey &amp; </a:t>
            </a:r>
            <a:r>
              <a:rPr lang="en-US" sz="2900" dirty="0" err="1"/>
              <a:t>Propolis</a:t>
            </a:r>
            <a:r>
              <a:rPr lang="en-US" sz="2900" dirty="0"/>
              <a:t> as an Anti-Cancer Remedy, currently exploring </a:t>
            </a:r>
            <a:r>
              <a:rPr lang="en-US" sz="2900" dirty="0" smtClean="0"/>
              <a:t>Castor’s </a:t>
            </a:r>
            <a:r>
              <a:rPr lang="en-US" sz="2900" dirty="0"/>
              <a:t>medicinal properties and capabilities.  </a:t>
            </a:r>
          </a:p>
        </p:txBody>
      </p:sp>
      <p:pic>
        <p:nvPicPr>
          <p:cNvPr id="13" name="Imagen 12" descr="C:\Users\DELL\Downloads\20210302_014855.jpg"/>
          <p:cNvPicPr/>
          <p:nvPr/>
        </p:nvPicPr>
        <p:blipFill>
          <a:blip r:embed="rId2"/>
          <a:stretch>
            <a:fillRect/>
          </a:stretch>
        </p:blipFill>
        <p:spPr bwMode="auto">
          <a:xfrm>
            <a:off x="235072" y="104265"/>
            <a:ext cx="2269381" cy="1583141"/>
          </a:xfrm>
          <a:prstGeom prst="rect">
            <a:avLst/>
          </a:prstGeom>
        </p:spPr>
      </p:pic>
      <p:pic>
        <p:nvPicPr>
          <p:cNvPr id="14" name="Image1"/>
          <p:cNvPicPr/>
          <p:nvPr/>
        </p:nvPicPr>
        <p:blipFill>
          <a:blip r:embed="rId3"/>
          <a:stretch>
            <a:fillRect/>
          </a:stretch>
        </p:blipFill>
        <p:spPr bwMode="auto">
          <a:xfrm>
            <a:off x="2683517" y="105906"/>
            <a:ext cx="2267803" cy="1583141"/>
          </a:xfrm>
          <a:prstGeom prst="rect">
            <a:avLst/>
          </a:prstGeom>
        </p:spPr>
      </p:pic>
      <p:pic>
        <p:nvPicPr>
          <p:cNvPr id="15" name="Image5" descr="C:\Users\ADMIN5\Desktop\pics\7.JPG"/>
          <p:cNvPicPr/>
          <p:nvPr/>
        </p:nvPicPr>
        <p:blipFill>
          <a:blip r:embed="rId4"/>
          <a:stretch>
            <a:fillRect/>
          </a:stretch>
        </p:blipFill>
        <p:spPr bwMode="auto">
          <a:xfrm>
            <a:off x="5130383" y="104266"/>
            <a:ext cx="2157517" cy="1583141"/>
          </a:xfrm>
          <a:prstGeom prst="rect">
            <a:avLst/>
          </a:prstGeom>
        </p:spPr>
      </p:pic>
      <p:pic>
        <p:nvPicPr>
          <p:cNvPr id="16" name="Picture 2" descr="29.JPG"/>
          <p:cNvPicPr/>
          <p:nvPr/>
        </p:nvPicPr>
        <p:blipFill>
          <a:blip r:embed="rId5"/>
          <a:stretch>
            <a:fillRect/>
          </a:stretch>
        </p:blipFill>
        <p:spPr bwMode="auto">
          <a:xfrm>
            <a:off x="7466964" y="107547"/>
            <a:ext cx="2162810" cy="1583141"/>
          </a:xfrm>
          <a:prstGeom prst="rect">
            <a:avLst/>
          </a:prstGeom>
        </p:spPr>
      </p:pic>
      <p:pic>
        <p:nvPicPr>
          <p:cNvPr id="17" name="Imagen 16" descr="IMGA2197_usa_la_warehouse.JPG"/>
          <p:cNvPicPr/>
          <p:nvPr/>
        </p:nvPicPr>
        <p:blipFill>
          <a:blip r:embed="rId6"/>
          <a:stretch>
            <a:fillRect/>
          </a:stretch>
        </p:blipFill>
        <p:spPr bwMode="auto">
          <a:xfrm>
            <a:off x="9803544" y="104265"/>
            <a:ext cx="2027186" cy="1581502"/>
          </a:xfrm>
          <a:prstGeom prst="rect">
            <a:avLst/>
          </a:prstGeom>
        </p:spPr>
      </p:pic>
      <p:pic>
        <p:nvPicPr>
          <p:cNvPr id="18" name="Imagen 17" descr="joshua 853"/>
          <p:cNvPicPr/>
          <p:nvPr/>
        </p:nvPicPr>
        <p:blipFill>
          <a:blip r:embed="rId7"/>
          <a:stretch>
            <a:fillRect/>
          </a:stretch>
        </p:blipFill>
        <p:spPr bwMode="auto">
          <a:xfrm>
            <a:off x="10426890" y="5131558"/>
            <a:ext cx="1281010" cy="1569492"/>
          </a:xfrm>
          <a:prstGeom prst="rect">
            <a:avLst/>
          </a:prstGeom>
        </p:spPr>
      </p:pic>
    </p:spTree>
    <p:extLst>
      <p:ext uri="{BB962C8B-B14F-4D97-AF65-F5344CB8AC3E}">
        <p14:creationId xmlns:p14="http://schemas.microsoft.com/office/powerpoint/2010/main" val="595323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218364"/>
            <a:ext cx="10515600" cy="5958599"/>
          </a:xfrm>
        </p:spPr>
        <p:txBody>
          <a:bodyPr>
            <a:normAutofit/>
          </a:bodyPr>
          <a:lstStyle/>
          <a:p>
            <a:r>
              <a:rPr lang="en-US" sz="1100" dirty="0"/>
              <a:t>CULTIVATING 200,000 HECTARES OR MORE WOULD REQUIRE CONVERTING FROM MICRO FACTORIES (EACH PRODUCING MIMIMUM 67,584,000 LITERS PER YEAR), TO THE IMPLEMENTATION OF LARGE SCALE OIL REFINERIES PRODUCING HVO GREEN DIESEL THAT WOULD REQUIRE A GRAND TOTAL PRODUCTION CAPACITY OF MINIMUM 675,840,000 LITERS PER YEAR </a:t>
            </a:r>
          </a:p>
          <a:p>
            <a:r>
              <a:rPr lang="en-US" sz="1100" dirty="0"/>
              <a:t>(10 MICRO FACTORIES = 1 REFINERY). </a:t>
            </a:r>
            <a:endParaRPr lang="en-US" sz="1600" dirty="0"/>
          </a:p>
          <a:p>
            <a:r>
              <a:rPr lang="en-US" sz="1600" dirty="0"/>
              <a:t>STARTING AT AROUND 600,000,000 LITERS PER YEAR AND GROWING TO OVER 5-BILLION LITERS PER PRODUCTION AS SEEN </a:t>
            </a:r>
            <a:r>
              <a:rPr lang="en-US" sz="1600" dirty="0" smtClean="0"/>
              <a:t>HERE: </a:t>
            </a:r>
            <a:r>
              <a:rPr lang="en-US" sz="1600" u="sng" dirty="0" smtClean="0"/>
              <a:t>Diamond Green Diesel | Renewable Fuel for a Low-Carbon World </a:t>
            </a:r>
            <a:r>
              <a:rPr lang="en-US" sz="1600" u="sng" dirty="0" smtClean="0">
                <a:hlinkClick r:id="rId2"/>
              </a:rPr>
              <a:t>https</a:t>
            </a:r>
            <a:r>
              <a:rPr lang="en-US" sz="1600" u="sng" dirty="0">
                <a:hlinkClick r:id="rId2"/>
              </a:rPr>
              <a:t>://</a:t>
            </a:r>
            <a:r>
              <a:rPr lang="en-US" sz="1600" u="sng" dirty="0" smtClean="0">
                <a:hlinkClick r:id="rId2"/>
              </a:rPr>
              <a:t>youtu.be/p3Mx6-rCpM8</a:t>
            </a:r>
            <a:endParaRPr lang="en-US" sz="1600" dirty="0"/>
          </a:p>
          <a:p>
            <a:r>
              <a:rPr lang="en-US" sz="1600" dirty="0"/>
              <a:t>IN 2013 DIAMOND GREEN DIESEL PRODUCED THEIR FIRST GALLON OF GREEN DIESEL, IN 10-YEARS THEY HAVE GROWN TO 1.2 BILLION GALLONS PER YEAR (OVER 4.5 BILLION LITERS RENEWABLE DIESEL) INVESTING IN OVER $1-BILLION USD EXPANSION.</a:t>
            </a:r>
          </a:p>
          <a:p>
            <a:endParaRPr lang="en-US" sz="1600" dirty="0"/>
          </a:p>
          <a:p>
            <a:pPr marL="0" indent="0">
              <a:buNone/>
            </a:pPr>
            <a:endParaRPr lang="en-US" dirty="0"/>
          </a:p>
        </p:txBody>
      </p:sp>
      <p:pic>
        <p:nvPicPr>
          <p:cNvPr id="4" name="Image24" descr="What is Renewable Diesel? | Diamond Green Diesel"/>
          <p:cNvPicPr/>
          <p:nvPr/>
        </p:nvPicPr>
        <p:blipFill>
          <a:blip r:embed="rId3"/>
          <a:stretch>
            <a:fillRect/>
          </a:stretch>
        </p:blipFill>
        <p:spPr bwMode="auto">
          <a:xfrm>
            <a:off x="5257091" y="2415109"/>
            <a:ext cx="2876976" cy="2075004"/>
          </a:xfrm>
          <a:prstGeom prst="rect">
            <a:avLst/>
          </a:prstGeom>
        </p:spPr>
      </p:pic>
      <p:pic>
        <p:nvPicPr>
          <p:cNvPr id="5" name="Image23" descr="Negative Emission Technologies: Our Key to a Climate-Safe Future?"/>
          <p:cNvPicPr/>
          <p:nvPr/>
        </p:nvPicPr>
        <p:blipFill>
          <a:blip r:embed="rId4"/>
          <a:stretch>
            <a:fillRect/>
          </a:stretch>
        </p:blipFill>
        <p:spPr bwMode="auto">
          <a:xfrm>
            <a:off x="1059266" y="2415109"/>
            <a:ext cx="3594621" cy="2075004"/>
          </a:xfrm>
          <a:prstGeom prst="rect">
            <a:avLst/>
          </a:prstGeom>
        </p:spPr>
      </p:pic>
      <p:sp>
        <p:nvSpPr>
          <p:cNvPr id="7" name="Rectángulo 6"/>
          <p:cNvSpPr/>
          <p:nvPr/>
        </p:nvSpPr>
        <p:spPr>
          <a:xfrm>
            <a:off x="8284192" y="2415109"/>
            <a:ext cx="3780430" cy="1200329"/>
          </a:xfrm>
          <a:prstGeom prst="rect">
            <a:avLst/>
          </a:prstGeom>
        </p:spPr>
        <p:txBody>
          <a:bodyPr wrap="square">
            <a:spAutoFit/>
          </a:bodyPr>
          <a:lstStyle/>
          <a:p>
            <a:r>
              <a:rPr lang="en-US" b="1" u="sng" dirty="0">
                <a:solidFill>
                  <a:srgbClr val="2F4F4F"/>
                </a:solidFill>
                <a:latin typeface="Open Sans Condensed Light"/>
                <a:ea typeface="Calibri" panose="020F0502020204030204" pitchFamily="34" charset="0"/>
                <a:cs typeface="Times New Roman" panose="02020603050405020304" pitchFamily="18" charset="0"/>
              </a:rPr>
              <a:t>Our Castor Oil Green Energy = </a:t>
            </a:r>
            <a:r>
              <a:rPr lang="en-US" b="1" u="sng" dirty="0">
                <a:solidFill>
                  <a:srgbClr val="2F4F4F"/>
                </a:solidFill>
                <a:latin typeface="Open Sans Condensed Light"/>
                <a:ea typeface="Calibri" panose="020F0502020204030204" pitchFamily="34" charset="0"/>
                <a:cs typeface="Times New Roman" panose="02020603050405020304" pitchFamily="18" charset="0"/>
                <a:hlinkClick r:id="rId5"/>
              </a:rPr>
              <a:t>GREEN OIL = </a:t>
            </a:r>
            <a:r>
              <a:rPr lang="en-US" b="1" u="sng" dirty="0" smtClean="0">
                <a:solidFill>
                  <a:srgbClr val="2F4F4F"/>
                </a:solidFill>
                <a:latin typeface="Open Sans Condensed Light"/>
                <a:ea typeface="Calibri" panose="020F0502020204030204" pitchFamily="34" charset="0"/>
                <a:cs typeface="Times New Roman" panose="02020603050405020304" pitchFamily="18" charset="0"/>
                <a:hlinkClick r:id="rId5"/>
              </a:rPr>
              <a:t>R</a:t>
            </a:r>
            <a:r>
              <a:rPr lang="en-US" b="1" u="sng" dirty="0">
                <a:solidFill>
                  <a:srgbClr val="2F4F4F"/>
                </a:solidFill>
                <a:latin typeface="Open Sans Condensed Light"/>
                <a:ea typeface="Calibri" panose="020F0502020204030204" pitchFamily="34" charset="0"/>
                <a:cs typeface="Times New Roman" panose="02020603050405020304" pitchFamily="18" charset="0"/>
                <a:hlinkClick r:id="rId5"/>
              </a:rPr>
              <a:t>NEWA</a:t>
            </a:r>
            <a:r>
              <a:rPr lang="en-US" b="1" u="sng" dirty="0" smtClean="0">
                <a:solidFill>
                  <a:srgbClr val="2F4F4F"/>
                </a:solidFill>
                <a:latin typeface="Open Sans Condensed Light"/>
                <a:ea typeface="Calibri" panose="020F0502020204030204" pitchFamily="34" charset="0"/>
                <a:cs typeface="Times New Roman" panose="02020603050405020304" pitchFamily="18" charset="0"/>
                <a:hlinkClick r:id="rId5"/>
              </a:rPr>
              <a:t>EBLES </a:t>
            </a:r>
            <a:r>
              <a:rPr lang="en-US" b="1" u="sng" dirty="0">
                <a:solidFill>
                  <a:srgbClr val="2F4F4F"/>
                </a:solidFill>
                <a:latin typeface="Open Sans Condensed Light"/>
                <a:ea typeface="Calibri" panose="020F0502020204030204" pitchFamily="34" charset="0"/>
                <a:cs typeface="Times New Roman" panose="02020603050405020304" pitchFamily="18" charset="0"/>
                <a:hlinkClick r:id="rId5"/>
              </a:rPr>
              <a:t>– Rainforest Reliance (rainforest-reliance.org)</a:t>
            </a:r>
            <a:endParaRPr lang="en-US" dirty="0"/>
          </a:p>
        </p:txBody>
      </p:sp>
      <p:pic>
        <p:nvPicPr>
          <p:cNvPr id="8" name="Imagen 7" descr="C:\Users\DELL\Downloads\1698942196844blob.jpg"/>
          <p:cNvPicPr/>
          <p:nvPr/>
        </p:nvPicPr>
        <p:blipFill>
          <a:blip r:embed="rId6"/>
          <a:stretch>
            <a:fillRect/>
          </a:stretch>
        </p:blipFill>
        <p:spPr bwMode="auto">
          <a:xfrm>
            <a:off x="1059266" y="4747307"/>
            <a:ext cx="3312795" cy="1924685"/>
          </a:xfrm>
          <a:prstGeom prst="rect">
            <a:avLst/>
          </a:prstGeom>
        </p:spPr>
      </p:pic>
      <p:pic>
        <p:nvPicPr>
          <p:cNvPr id="9" name="Imagen 8" descr="C:\Users\DELL\Downloads\1698942242990blob.jpg"/>
          <p:cNvPicPr/>
          <p:nvPr/>
        </p:nvPicPr>
        <p:blipFill>
          <a:blip r:embed="rId7"/>
          <a:stretch>
            <a:fillRect/>
          </a:stretch>
        </p:blipFill>
        <p:spPr bwMode="auto">
          <a:xfrm>
            <a:off x="4576199" y="4747307"/>
            <a:ext cx="3407410" cy="1981835"/>
          </a:xfrm>
          <a:prstGeom prst="rect">
            <a:avLst/>
          </a:prstGeom>
        </p:spPr>
      </p:pic>
      <p:pic>
        <p:nvPicPr>
          <p:cNvPr id="10" name="Imagen 9" descr="C:\Users\DELL\Downloads\1698942294600blob.jpg"/>
          <p:cNvPicPr/>
          <p:nvPr/>
        </p:nvPicPr>
        <p:blipFill>
          <a:blip r:embed="rId8"/>
          <a:stretch>
            <a:fillRect/>
          </a:stretch>
        </p:blipFill>
        <p:spPr bwMode="auto">
          <a:xfrm>
            <a:off x="8187748" y="4718731"/>
            <a:ext cx="3448685" cy="1978660"/>
          </a:xfrm>
          <a:prstGeom prst="rect">
            <a:avLst/>
          </a:prstGeom>
        </p:spPr>
      </p:pic>
    </p:spTree>
    <p:extLst>
      <p:ext uri="{BB962C8B-B14F-4D97-AF65-F5344CB8AC3E}">
        <p14:creationId xmlns:p14="http://schemas.microsoft.com/office/powerpoint/2010/main" val="1109728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199" y="180832"/>
            <a:ext cx="11252226" cy="6598694"/>
          </a:xfrm>
        </p:spPr>
        <p:txBody>
          <a:bodyPr>
            <a:normAutofit/>
          </a:bodyPr>
          <a:lstStyle/>
          <a:p>
            <a:r>
              <a:rPr lang="en-US" sz="1800" b="1" u="sng" dirty="0" smtClean="0">
                <a:solidFill>
                  <a:srgbClr val="FFC000"/>
                </a:solidFill>
              </a:rPr>
              <a:t>SUMMARY</a:t>
            </a:r>
            <a:endParaRPr lang="en-US" dirty="0">
              <a:solidFill>
                <a:srgbClr val="FFC000"/>
              </a:solidFill>
            </a:endParaRPr>
          </a:p>
          <a:p>
            <a:r>
              <a:rPr lang="en-US" sz="1100" b="1" dirty="0"/>
              <a:t>660</a:t>
            </a:r>
            <a:r>
              <a:rPr lang="en-US" sz="1100" b="1" dirty="0">
                <a:solidFill>
                  <a:schemeClr val="accent6">
                    <a:lumMod val="75000"/>
                  </a:schemeClr>
                </a:solidFill>
              </a:rPr>
              <a:t> trees </a:t>
            </a:r>
            <a:r>
              <a:rPr lang="en-US" sz="1100" b="1" dirty="0"/>
              <a:t>per hectare @q 4m spacing’s </a:t>
            </a:r>
            <a:endParaRPr lang="en-US" sz="1100" dirty="0"/>
          </a:p>
          <a:p>
            <a:r>
              <a:rPr lang="en-US" sz="1100" b="1" dirty="0"/>
              <a:t>1 </a:t>
            </a:r>
            <a:r>
              <a:rPr lang="en-US" sz="1100" b="1" dirty="0" smtClean="0">
                <a:solidFill>
                  <a:schemeClr val="accent6">
                    <a:lumMod val="75000"/>
                  </a:schemeClr>
                </a:solidFill>
              </a:rPr>
              <a:t>tree</a:t>
            </a:r>
            <a:r>
              <a:rPr lang="en-US" sz="1100" b="1" dirty="0" smtClean="0"/>
              <a:t> </a:t>
            </a:r>
            <a:r>
              <a:rPr lang="en-US" sz="1100" b="1" dirty="0"/>
              <a:t>= 800g seed per month</a:t>
            </a:r>
            <a:endParaRPr lang="en-US" sz="1100" dirty="0"/>
          </a:p>
          <a:p>
            <a:r>
              <a:rPr lang="en-US" sz="1100" b="1" dirty="0"/>
              <a:t>@44% </a:t>
            </a:r>
            <a:r>
              <a:rPr lang="en-US" sz="1100" b="1" dirty="0">
                <a:solidFill>
                  <a:srgbClr val="FFC000"/>
                </a:solidFill>
              </a:rPr>
              <a:t>Oil</a:t>
            </a:r>
            <a:r>
              <a:rPr lang="en-US" sz="1100" b="1" dirty="0"/>
              <a:t> after pressing = 352g/ml oil</a:t>
            </a:r>
            <a:endParaRPr lang="en-US" sz="1100" dirty="0"/>
          </a:p>
          <a:p>
            <a:r>
              <a:rPr lang="en-US" sz="1100" b="1" dirty="0"/>
              <a:t>.352 x 660= 232.32 liters </a:t>
            </a:r>
            <a:r>
              <a:rPr lang="en-US" sz="1100" b="1" dirty="0">
                <a:solidFill>
                  <a:schemeClr val="accent6">
                    <a:lumMod val="75000"/>
                  </a:schemeClr>
                </a:solidFill>
              </a:rPr>
              <a:t>Castor</a:t>
            </a:r>
            <a:r>
              <a:rPr lang="en-US" sz="1100" b="1" dirty="0"/>
              <a:t> </a:t>
            </a:r>
            <a:r>
              <a:rPr lang="en-US" sz="1100" b="1" dirty="0">
                <a:solidFill>
                  <a:srgbClr val="FFC000"/>
                </a:solidFill>
              </a:rPr>
              <a:t>Oil</a:t>
            </a:r>
            <a:r>
              <a:rPr lang="en-US" sz="1100" b="1" dirty="0"/>
              <a:t> per Hectare Per Month. </a:t>
            </a:r>
            <a:endParaRPr lang="en-US" sz="1100" dirty="0"/>
          </a:p>
          <a:p>
            <a:r>
              <a:rPr lang="en-US" sz="1100" b="1" dirty="0"/>
              <a:t>X 12 months = 2,787.84 Liters </a:t>
            </a:r>
            <a:r>
              <a:rPr lang="en-US" sz="1100" b="1" dirty="0">
                <a:solidFill>
                  <a:schemeClr val="accent6">
                    <a:lumMod val="75000"/>
                  </a:schemeClr>
                </a:solidFill>
              </a:rPr>
              <a:t>Castor</a:t>
            </a:r>
            <a:r>
              <a:rPr lang="en-US" sz="1100" b="1" dirty="0"/>
              <a:t> </a:t>
            </a:r>
            <a:r>
              <a:rPr lang="en-US" sz="1100" b="1" dirty="0">
                <a:solidFill>
                  <a:srgbClr val="FFC000"/>
                </a:solidFill>
              </a:rPr>
              <a:t>Oil</a:t>
            </a:r>
            <a:r>
              <a:rPr lang="en-US" sz="1100" b="1" dirty="0"/>
              <a:t> Per Hectare, Per Year.</a:t>
            </a:r>
            <a:endParaRPr lang="en-US" sz="1100" dirty="0"/>
          </a:p>
          <a:p>
            <a:r>
              <a:rPr lang="en-US" sz="1100" b="1" dirty="0"/>
              <a:t>1,000 hectares = 2,787,840 liters </a:t>
            </a:r>
            <a:r>
              <a:rPr lang="en-US" sz="1100" b="1" dirty="0">
                <a:solidFill>
                  <a:schemeClr val="accent6">
                    <a:lumMod val="75000"/>
                  </a:schemeClr>
                </a:solidFill>
              </a:rPr>
              <a:t>Castor</a:t>
            </a:r>
            <a:r>
              <a:rPr lang="en-US" sz="1100" b="1" dirty="0"/>
              <a:t> </a:t>
            </a:r>
            <a:r>
              <a:rPr lang="en-US" sz="1100" b="1" dirty="0">
                <a:solidFill>
                  <a:srgbClr val="FFC000"/>
                </a:solidFill>
              </a:rPr>
              <a:t>Oil</a:t>
            </a:r>
            <a:r>
              <a:rPr lang="en-US" sz="1100" b="1" dirty="0"/>
              <a:t> Per Year (at 264 work days per year, requires 10,557 Liters </a:t>
            </a:r>
            <a:r>
              <a:rPr lang="en-US" sz="1100" b="1" dirty="0">
                <a:solidFill>
                  <a:srgbClr val="FFC000"/>
                </a:solidFill>
              </a:rPr>
              <a:t>Oil</a:t>
            </a:r>
            <a:r>
              <a:rPr lang="en-US" sz="1100" b="1" dirty="0"/>
              <a:t> pressing Per Day</a:t>
            </a:r>
            <a:r>
              <a:rPr lang="en-US" sz="1100" b="1" dirty="0" smtClean="0"/>
              <a:t>)</a:t>
            </a:r>
            <a:endParaRPr lang="en-US" sz="1100" dirty="0"/>
          </a:p>
          <a:p>
            <a:r>
              <a:rPr lang="en-US" sz="1100" b="1" dirty="0">
                <a:solidFill>
                  <a:schemeClr val="accent6">
                    <a:lumMod val="75000"/>
                  </a:schemeClr>
                </a:solidFill>
              </a:rPr>
              <a:t>Investing with us by cultivating and producing Castor Oil for use in up to and over 800 products and applications not only will fill a much needed demand in Italy. Our project also has the ability to service an ever increasing demand to the European Community by way of facilitating their requirements when it comes to the transition to renewables</a:t>
            </a:r>
            <a:r>
              <a:rPr lang="en-US" sz="1100" b="1" dirty="0" smtClean="0">
                <a:solidFill>
                  <a:schemeClr val="accent6">
                    <a:lumMod val="75000"/>
                  </a:schemeClr>
                </a:solidFill>
              </a:rPr>
              <a:t>.</a:t>
            </a:r>
            <a:endParaRPr lang="en-US" sz="1100" b="1" dirty="0">
              <a:solidFill>
                <a:schemeClr val="accent6">
                  <a:lumMod val="75000"/>
                </a:schemeClr>
              </a:solidFill>
            </a:endParaRPr>
          </a:p>
          <a:p>
            <a:r>
              <a:rPr lang="en-US" sz="1100" b="1" dirty="0">
                <a:solidFill>
                  <a:srgbClr val="FFC000"/>
                </a:solidFill>
              </a:rPr>
              <a:t>Castor Oil will be instrumental for the production of HVO (Hydro-Treated Vegetable Oil), a sustainable biofuel for use in the transport sector. </a:t>
            </a:r>
            <a:endParaRPr lang="en-US" sz="1100" dirty="0">
              <a:solidFill>
                <a:srgbClr val="FFC000"/>
              </a:solidFill>
            </a:endParaRPr>
          </a:p>
          <a:p>
            <a:r>
              <a:rPr lang="en-US" sz="1100" b="1" dirty="0"/>
              <a:t>Europe are transforming their fossil fuel refineries over to Castor HVO, starting with the refinery in Sicily, Italy that currently produces Castor HVO Aviation Fuel for KLM Dutch Airlines (Schiphol Airport</a:t>
            </a:r>
            <a:r>
              <a:rPr lang="en-US" sz="1100" b="1" dirty="0" smtClean="0"/>
              <a:t>).</a:t>
            </a:r>
            <a:endParaRPr lang="en-US" sz="1100" dirty="0"/>
          </a:p>
          <a:p>
            <a:r>
              <a:rPr lang="en-US" sz="1100" dirty="0"/>
              <a:t>Europe rely heavily on the biomass industry and have over 1,000 Plants and Refineries that require what we produce, because we hold intellectual Propriety Castor Strains that far out-perform the market we are able to undercut by far any competition with both Castor Oil or any of its finished products and Bio-mass waste.</a:t>
            </a:r>
          </a:p>
          <a:p>
            <a:r>
              <a:rPr lang="en-US" sz="1100" b="1" dirty="0" smtClean="0"/>
              <a:t>Bio-based </a:t>
            </a:r>
            <a:r>
              <a:rPr lang="en-US" sz="1100" b="1" dirty="0"/>
              <a:t>industries are to replace non-renewable fossil resources with renewable bio-based products and materials from bio-mass and waste to produce industrial and consumer goods. </a:t>
            </a:r>
            <a:endParaRPr lang="en-US" sz="1100" dirty="0"/>
          </a:p>
          <a:p>
            <a:r>
              <a:rPr lang="en-US" sz="1100" b="1" dirty="0"/>
              <a:t>Renewables are the future and Castor Oil is an essential player in transitioning to renewables together with technology requirements and advances that depend on </a:t>
            </a:r>
            <a:r>
              <a:rPr lang="en-US" sz="1100" b="1" dirty="0">
                <a:solidFill>
                  <a:srgbClr val="FFC000"/>
                </a:solidFill>
              </a:rPr>
              <a:t>this valuable liquid gold.  </a:t>
            </a:r>
            <a:endParaRPr lang="en-US" sz="1100" dirty="0">
              <a:solidFill>
                <a:srgbClr val="FFC000"/>
              </a:solidFill>
            </a:endParaRPr>
          </a:p>
          <a:p>
            <a:r>
              <a:rPr lang="en-US" sz="1100" b="1" dirty="0"/>
              <a:t>Here you see and confirm in this video at the 2023 European Biomass Conference &amp; Exhibition held in Bologna Italy, the role Castor Oil is going to play going forward here in Europe in the transition to renewables (in it you too get to see the ENI refinery in Sicily that has been converted to accommodate the conversion of Castor Oil to HVO) </a:t>
            </a:r>
            <a:r>
              <a:rPr lang="en-US" sz="1100" b="1" u="sng" dirty="0">
                <a:hlinkClick r:id="rId2"/>
              </a:rPr>
              <a:t>https://</a:t>
            </a:r>
            <a:r>
              <a:rPr lang="en-US" sz="1100" b="1" u="sng" dirty="0" smtClean="0">
                <a:hlinkClick r:id="rId2"/>
              </a:rPr>
              <a:t>youtu.be/s3jhIXaVf-c</a:t>
            </a:r>
            <a:r>
              <a:rPr lang="en-US" sz="1100" dirty="0"/>
              <a:t> </a:t>
            </a:r>
            <a:r>
              <a:rPr lang="en-US" sz="1100" dirty="0" smtClean="0"/>
              <a:t>        </a:t>
            </a:r>
            <a:r>
              <a:rPr lang="en-US" sz="1100" b="1" u="sng" dirty="0" smtClean="0">
                <a:hlinkClick r:id="rId3"/>
              </a:rPr>
              <a:t>BIKE </a:t>
            </a:r>
            <a:r>
              <a:rPr lang="en-US" sz="1100" b="1" u="sng" dirty="0">
                <a:hlinkClick r:id="rId3"/>
              </a:rPr>
              <a:t>workshop: "Upscaling the production of low-ILUC risk biomass" at the 31st EUBCE - BIKE Project (bike-biofuels.eu</a:t>
            </a:r>
            <a:r>
              <a:rPr lang="en-US" sz="1100" b="1" u="sng" dirty="0" smtClean="0">
                <a:hlinkClick r:id="rId3"/>
              </a:rPr>
              <a:t>)</a:t>
            </a:r>
            <a:endParaRPr lang="es-ES" sz="1100" b="1" u="sng" dirty="0"/>
          </a:p>
          <a:p>
            <a:r>
              <a:rPr lang="en-US" sz="1100" b="1" dirty="0"/>
              <a:t>Join our children </a:t>
            </a:r>
            <a:r>
              <a:rPr lang="en-US" sz="1100" b="1" dirty="0" err="1"/>
              <a:t>IIana</a:t>
            </a:r>
            <a:r>
              <a:rPr lang="en-US" sz="1100" b="1" dirty="0"/>
              <a:t> &amp; Abigail </a:t>
            </a:r>
            <a:r>
              <a:rPr lang="en-US" sz="1100" b="1" dirty="0" err="1"/>
              <a:t>Wainer</a:t>
            </a:r>
            <a:r>
              <a:rPr lang="en-US" sz="1100" b="1" dirty="0"/>
              <a:t>, together with their generation and pave the way to a </a:t>
            </a:r>
            <a:r>
              <a:rPr lang="en-US" sz="1100" b="1" dirty="0">
                <a:solidFill>
                  <a:schemeClr val="accent6">
                    <a:lumMod val="75000"/>
                  </a:schemeClr>
                </a:solidFill>
              </a:rPr>
              <a:t>greener, cleaner, sustainable </a:t>
            </a:r>
            <a:r>
              <a:rPr lang="en-US" sz="1100" b="1" dirty="0"/>
              <a:t>future</a:t>
            </a:r>
            <a:r>
              <a:rPr lang="en-US" sz="1100" b="1" dirty="0" smtClean="0"/>
              <a:t>.</a:t>
            </a:r>
            <a:r>
              <a:rPr lang="en-US" sz="1100" b="1" dirty="0"/>
              <a:t> </a:t>
            </a:r>
            <a:endParaRPr lang="en-US" sz="1100" dirty="0"/>
          </a:p>
          <a:p>
            <a:endParaRPr lang="en-US" sz="1100" dirty="0"/>
          </a:p>
          <a:p>
            <a:endParaRPr lang="en-US" sz="1100" dirty="0"/>
          </a:p>
        </p:txBody>
      </p:sp>
      <p:pic>
        <p:nvPicPr>
          <p:cNvPr id="4" name="Imagen 3" descr="C:\Users\DELL\Downloads\Screenshot_20231124-202248_WhatsApp.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199" y="5474457"/>
            <a:ext cx="3531928" cy="1305069"/>
          </a:xfrm>
          <a:prstGeom prst="rect">
            <a:avLst/>
          </a:prstGeom>
          <a:noFill/>
          <a:ln>
            <a:noFill/>
          </a:ln>
        </p:spPr>
      </p:pic>
      <p:pic>
        <p:nvPicPr>
          <p:cNvPr id="5" name="Imagen 4" descr="C:\Users\DELL\Downloads\FFF munich 5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8972" y="5474456"/>
            <a:ext cx="2825086" cy="1305069"/>
          </a:xfrm>
          <a:prstGeom prst="rect">
            <a:avLst/>
          </a:prstGeom>
          <a:noFill/>
          <a:ln>
            <a:noFill/>
          </a:ln>
        </p:spPr>
      </p:pic>
      <p:pic>
        <p:nvPicPr>
          <p:cNvPr id="6" name="Imagen 5" descr="C:\Users\DELL\Downloads\FFF munich 55.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92902" y="5474456"/>
            <a:ext cx="2744967" cy="1305070"/>
          </a:xfrm>
          <a:prstGeom prst="rect">
            <a:avLst/>
          </a:prstGeom>
          <a:noFill/>
          <a:ln>
            <a:noFill/>
          </a:ln>
        </p:spPr>
      </p:pic>
      <p:pic>
        <p:nvPicPr>
          <p:cNvPr id="7" name="Imagen 6" descr="C:\Users\DELL\Downloads\FFF munich 56 - copia - copia (2).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18817" y="180832"/>
            <a:ext cx="4371608" cy="1661616"/>
          </a:xfrm>
          <a:prstGeom prst="rect">
            <a:avLst/>
          </a:prstGeom>
          <a:noFill/>
          <a:ln>
            <a:noFill/>
          </a:ln>
        </p:spPr>
      </p:pic>
    </p:spTree>
    <p:extLst>
      <p:ext uri="{BB962C8B-B14F-4D97-AF65-F5344CB8AC3E}">
        <p14:creationId xmlns:p14="http://schemas.microsoft.com/office/powerpoint/2010/main" val="2066463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63773" y="163773"/>
            <a:ext cx="11791665" cy="6428096"/>
          </a:xfrm>
        </p:spPr>
        <p:txBody>
          <a:bodyPr>
            <a:normAutofit/>
          </a:bodyPr>
          <a:lstStyle/>
          <a:p>
            <a:endParaRPr lang="en-US" sz="1100" b="1" u="sng" dirty="0" smtClean="0"/>
          </a:p>
          <a:p>
            <a:r>
              <a:rPr lang="es-ES" sz="1800" b="1" u="sng" dirty="0" err="1" smtClean="0"/>
              <a:t>How</a:t>
            </a:r>
            <a:r>
              <a:rPr lang="es-ES" sz="1800" b="1" u="sng" dirty="0" smtClean="0"/>
              <a:t> to </a:t>
            </a:r>
            <a:r>
              <a:rPr lang="es-ES" sz="1800" b="1" u="sng" dirty="0" err="1" smtClean="0"/>
              <a:t>buy</a:t>
            </a:r>
            <a:r>
              <a:rPr lang="es-ES" sz="1800" b="1" u="sng" dirty="0" smtClean="0"/>
              <a:t> in? </a:t>
            </a:r>
          </a:p>
          <a:p>
            <a:pPr marL="0" indent="0">
              <a:buNone/>
            </a:pPr>
            <a:r>
              <a:rPr lang="es-ES" sz="1800" b="1" dirty="0" smtClean="0"/>
              <a:t>    </a:t>
            </a:r>
            <a:r>
              <a:rPr lang="es-ES" sz="1800" b="1" dirty="0" err="1" smtClean="0"/>
              <a:t>Franchise</a:t>
            </a:r>
            <a:r>
              <a:rPr lang="es-ES" sz="1800" b="1" dirty="0" smtClean="0"/>
              <a:t> </a:t>
            </a:r>
            <a:r>
              <a:rPr lang="es-ES" sz="1800" b="1" dirty="0" err="1" smtClean="0"/>
              <a:t>Model</a:t>
            </a:r>
            <a:endParaRPr lang="en-US" sz="1100" b="1" u="sng" dirty="0" smtClean="0"/>
          </a:p>
          <a:p>
            <a:r>
              <a:rPr lang="en-US" sz="1100" b="1" u="sng" dirty="0" smtClean="0"/>
              <a:t>We </a:t>
            </a:r>
            <a:r>
              <a:rPr lang="en-US" sz="1100" b="1" u="sng" dirty="0"/>
              <a:t>offer a franchise </a:t>
            </a:r>
            <a:r>
              <a:rPr lang="en-US" sz="1100" b="1" u="sng" dirty="0" smtClean="0"/>
              <a:t>plan similar to McDonald’s or any other franchise, where the franchisor licenses the use of intellectual property, trade mark and business model to the franchisee, in exchange for an upfront payment and royalty payments. </a:t>
            </a:r>
            <a:endParaRPr lang="en-US" sz="1100" dirty="0" smtClean="0"/>
          </a:p>
          <a:p>
            <a:r>
              <a:rPr lang="en-US" sz="1100" b="1" u="sng" dirty="0" smtClean="0"/>
              <a:t>Like McDonald’s the franchisor holds 51% and the franchisee holds the remaining 49% (Franchisee includes investor and or agent @29%, cooperatives @10% and their farming members @10% profit share escrow fund). </a:t>
            </a:r>
            <a:endParaRPr lang="en-US" sz="1100" dirty="0" smtClean="0"/>
          </a:p>
          <a:p>
            <a:r>
              <a:rPr lang="en-US" sz="1100" b="1" dirty="0" smtClean="0"/>
              <a:t> </a:t>
            </a:r>
            <a:r>
              <a:rPr lang="en-US" sz="1100" b="1" u="sng" dirty="0" smtClean="0"/>
              <a:t>Cooperative can also be the investor and retain 39% shareholding.</a:t>
            </a:r>
            <a:endParaRPr lang="en-US" sz="1100" dirty="0" smtClean="0"/>
          </a:p>
          <a:p>
            <a:r>
              <a:rPr lang="en-US" sz="1100" b="1" u="sng" dirty="0" smtClean="0"/>
              <a:t>Just like McDonald’s we cater to a hungry market, “the energy market”, that without the world will stand still.</a:t>
            </a:r>
            <a:endParaRPr lang="en-US" sz="1100" dirty="0" smtClean="0"/>
          </a:p>
          <a:p>
            <a:r>
              <a:rPr lang="en-US" sz="1100" b="1" u="sng" dirty="0" smtClean="0"/>
              <a:t>To qualify for a franchise one would need to have available and accessible a minimum of 1,000 to 1,500 Hectares land and a fund of 5,114,455.50 Euros to match.</a:t>
            </a:r>
            <a:endParaRPr lang="en-US" sz="1100" dirty="0" smtClean="0"/>
          </a:p>
          <a:p>
            <a:r>
              <a:rPr lang="en-US" sz="1100" b="1" u="sng" dirty="0" smtClean="0"/>
              <a:t>We assist in the erection of your industrial city and build your business with you whilst we train you and you the franchisee retain an active role and financial independence. </a:t>
            </a:r>
            <a:endParaRPr lang="en-US" sz="1100" dirty="0" smtClean="0"/>
          </a:p>
          <a:p>
            <a:r>
              <a:rPr lang="en-US" sz="1100" b="1" u="sng" dirty="0" smtClean="0"/>
              <a:t>We collectively share in the operations and rewards. </a:t>
            </a:r>
            <a:endParaRPr lang="en-US" sz="1100" dirty="0" smtClean="0"/>
          </a:p>
          <a:p>
            <a:r>
              <a:rPr lang="en-US" sz="1100" b="1" u="sng" dirty="0" smtClean="0"/>
              <a:t>The franchisor is responsible for all production, sales and marketing, the cooperative and farmers ensure cultivation, the financier bridges the investment.</a:t>
            </a:r>
            <a:endParaRPr lang="en-US" sz="1100" dirty="0" smtClean="0"/>
          </a:p>
          <a:p>
            <a:r>
              <a:rPr lang="en-US" sz="1100" b="1" u="sng" dirty="0" smtClean="0"/>
              <a:t>Financier to set-up fund in escrow, with attorney appointed in-charge of dispensing and procurements etc.</a:t>
            </a:r>
            <a:endParaRPr lang="en-US" sz="1100" dirty="0" smtClean="0"/>
          </a:p>
          <a:p>
            <a:r>
              <a:rPr lang="en-US" sz="1100" b="1" u="sng" dirty="0" smtClean="0"/>
              <a:t>6 to 9-months needed to complete project from moment of signature and funding secured (dependent on factory land acquisition, zoning and building permits etc.)</a:t>
            </a:r>
            <a:endParaRPr lang="en-US" sz="1100" dirty="0" smtClean="0"/>
          </a:p>
          <a:p>
            <a:r>
              <a:rPr lang="en-US" sz="1100" b="1" u="sng" dirty="0" smtClean="0"/>
              <a:t>Factory machinery can be ordered, produced, shipped and erected in 4 to 6-months from order-provided a facility and structure is ready to receive.</a:t>
            </a:r>
            <a:endParaRPr lang="en-US" sz="1100" dirty="0" smtClean="0"/>
          </a:p>
          <a:p>
            <a:r>
              <a:rPr lang="en-US" sz="1100" b="1" u="sng" dirty="0" smtClean="0"/>
              <a:t>Cultivation is ready for first picking between month 4 &amp; 5 onwards depending on Castor strain.</a:t>
            </a:r>
            <a:endParaRPr lang="en-US" sz="1100" dirty="0" smtClean="0"/>
          </a:p>
          <a:p>
            <a:r>
              <a:rPr lang="en-US" sz="1100" b="1" u="sng" dirty="0" smtClean="0"/>
              <a:t>Production can begin as early as month 6 or 7 from signature.</a:t>
            </a:r>
            <a:endParaRPr lang="en-US" sz="1100" dirty="0" smtClean="0"/>
          </a:p>
          <a:p>
            <a:r>
              <a:rPr lang="en-US" sz="1100" b="1" u="sng" dirty="0" smtClean="0"/>
              <a:t>Planting season begins end April through end October (minimum 16 degrees + is required for germination – average temperature in Puglia /Southern Italy is 16 to 17 degrees in April and 16 to21 degrees in October, with an average of 24 to 30-degrees during the summer months). Coldest months are December, January and February with temperatures reaching as low as 8 degrees.</a:t>
            </a:r>
            <a:endParaRPr lang="en-US" sz="1100" dirty="0" smtClean="0"/>
          </a:p>
          <a:p>
            <a:r>
              <a:rPr lang="en-US" sz="1100" b="1" u="sng" dirty="0" smtClean="0"/>
              <a:t>Our proprietary castor trees can withstand temperatures as low as zero for short periods of time and only endure slight stress below 5 to 2-degrees. </a:t>
            </a:r>
            <a:endParaRPr lang="en-US" sz="1100" dirty="0" smtClean="0"/>
          </a:p>
          <a:p>
            <a:r>
              <a:rPr lang="en-US" sz="1100" b="1" u="sng" dirty="0" smtClean="0"/>
              <a:t>Prolonged cold can cause stress and excessive water log for prolonged periods will cause root rot- good news is in Southern Italy and the Mediterranean the Olive land although barren and mostly rocky dry soils is well drained, normally on a slight slope, the hotter the temperature the better = more production.</a:t>
            </a:r>
            <a:endParaRPr lang="en-US" sz="1100" dirty="0" smtClean="0"/>
          </a:p>
          <a:p>
            <a:r>
              <a:rPr lang="en-US" sz="1100" b="1" u="sng" dirty="0" smtClean="0"/>
              <a:t>Olive cultivations are generally grown between 10-degrees to maximum 50-degrees , with an average of 30-degrees = perfect for our Castor Trees </a:t>
            </a:r>
            <a:r>
              <a:rPr lang="en-US" sz="1100" b="1" u="sng" dirty="0" smtClean="0">
                <a:sym typeface="Wingdings" panose="05000000000000000000" pitchFamily="2" charset="2"/>
              </a:rPr>
              <a:t></a:t>
            </a:r>
            <a:r>
              <a:rPr lang="en-US" sz="1100" b="1" u="sng" dirty="0" smtClean="0"/>
              <a:t>. </a:t>
            </a:r>
            <a:r>
              <a:rPr lang="en-US" sz="1100" dirty="0"/>
              <a:t>	</a:t>
            </a:r>
            <a:endParaRPr lang="en-US" sz="1100" dirty="0" smtClean="0"/>
          </a:p>
          <a:p>
            <a:endParaRPr lang="en-US" sz="1100" dirty="0"/>
          </a:p>
        </p:txBody>
      </p:sp>
    </p:spTree>
    <p:extLst>
      <p:ext uri="{BB962C8B-B14F-4D97-AF65-F5344CB8AC3E}">
        <p14:creationId xmlns:p14="http://schemas.microsoft.com/office/powerpoint/2010/main" val="3295662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77421" y="163773"/>
            <a:ext cx="11914495" cy="6550925"/>
          </a:xfrm>
        </p:spPr>
        <p:txBody>
          <a:bodyPr>
            <a:normAutofit fontScale="40000" lnSpcReduction="20000"/>
          </a:bodyPr>
          <a:lstStyle/>
          <a:p>
            <a:pPr marL="0" indent="0">
              <a:buNone/>
            </a:pPr>
            <a:r>
              <a:rPr lang="en-US" dirty="0"/>
              <a:t>	</a:t>
            </a:r>
          </a:p>
          <a:p>
            <a:r>
              <a:rPr lang="en-US" b="1" u="sng" dirty="0">
                <a:solidFill>
                  <a:srgbClr val="FFC000"/>
                </a:solidFill>
              </a:rPr>
              <a:t>Please view our attached 5-year P &amp; L.</a:t>
            </a:r>
            <a:endParaRPr lang="en-US" b="1" dirty="0">
              <a:solidFill>
                <a:srgbClr val="FFC000"/>
              </a:solidFill>
            </a:endParaRPr>
          </a:p>
          <a:p>
            <a:pPr marL="0" indent="0">
              <a:buNone/>
            </a:pPr>
            <a:r>
              <a:rPr lang="en-US" b="1" dirty="0"/>
              <a:t> </a:t>
            </a:r>
            <a:endParaRPr lang="en-US" dirty="0"/>
          </a:p>
          <a:p>
            <a:r>
              <a:rPr lang="en-US" b="1" u="sng" dirty="0"/>
              <a:t>Basically it shows for a relatively small investment of </a:t>
            </a:r>
            <a:r>
              <a:rPr lang="en-US" b="1" u="sng" dirty="0">
                <a:solidFill>
                  <a:schemeClr val="accent6">
                    <a:lumMod val="75000"/>
                  </a:schemeClr>
                </a:solidFill>
              </a:rPr>
              <a:t>5,114,455.50</a:t>
            </a:r>
            <a:r>
              <a:rPr lang="en-US" b="1" u="sng" dirty="0"/>
              <a:t> we over a 5-year period derived an estimated revenue of between 32,000,000.00 and above, broken down as follows;</a:t>
            </a:r>
            <a:endParaRPr lang="en-US" dirty="0"/>
          </a:p>
          <a:p>
            <a:pPr marL="0" indent="0">
              <a:buNone/>
            </a:pPr>
            <a:endParaRPr lang="en-US" dirty="0"/>
          </a:p>
          <a:p>
            <a:r>
              <a:rPr lang="en-US" b="1" u="sng" dirty="0"/>
              <a:t>Castor Oil production converted to Bio-diesel over a 4-year period out of 5-years @ 4,000,000.00 per year = </a:t>
            </a:r>
            <a:r>
              <a:rPr lang="en-US" b="1" u="sng" dirty="0">
                <a:solidFill>
                  <a:srgbClr val="FFC000"/>
                </a:solidFill>
              </a:rPr>
              <a:t>16,000,000.00</a:t>
            </a:r>
            <a:endParaRPr lang="en-US" dirty="0">
              <a:solidFill>
                <a:srgbClr val="FFC000"/>
              </a:solidFill>
            </a:endParaRPr>
          </a:p>
          <a:p>
            <a:pPr marL="0" indent="0">
              <a:buNone/>
            </a:pPr>
            <a:r>
              <a:rPr lang="en-US" b="1" dirty="0"/>
              <a:t> </a:t>
            </a:r>
            <a:endParaRPr lang="en-US" dirty="0"/>
          </a:p>
          <a:p>
            <a:r>
              <a:rPr lang="en-US" b="1" u="sng" dirty="0"/>
              <a:t>Glycerin = byproduct from bio-diesel conversion production over a 4-year period out of 5-years @ an estimated minimum of 2,000,000.00 per </a:t>
            </a:r>
            <a:endParaRPr lang="en-US" b="1" u="sng" dirty="0" smtClean="0"/>
          </a:p>
          <a:p>
            <a:pPr marL="0" indent="0">
              <a:buNone/>
            </a:pPr>
            <a:r>
              <a:rPr lang="en-US" b="1" dirty="0"/>
              <a:t> </a:t>
            </a:r>
            <a:r>
              <a:rPr lang="en-US" b="1" dirty="0" smtClean="0"/>
              <a:t>     </a:t>
            </a:r>
            <a:r>
              <a:rPr lang="en-US" b="1" u="sng" dirty="0" smtClean="0"/>
              <a:t>year </a:t>
            </a:r>
            <a:r>
              <a:rPr lang="en-US" b="1" u="sng" dirty="0"/>
              <a:t>= </a:t>
            </a:r>
            <a:r>
              <a:rPr lang="en-US" b="1" u="sng" dirty="0" smtClean="0">
                <a:solidFill>
                  <a:srgbClr val="FFC000"/>
                </a:solidFill>
              </a:rPr>
              <a:t>8,000,000.00</a:t>
            </a:r>
            <a:endParaRPr lang="en-US" dirty="0">
              <a:solidFill>
                <a:srgbClr val="FFC000"/>
              </a:solidFill>
            </a:endParaRPr>
          </a:p>
          <a:p>
            <a:pPr marL="0" indent="0">
              <a:buNone/>
            </a:pPr>
            <a:r>
              <a:rPr lang="en-US" b="1" dirty="0"/>
              <a:t> </a:t>
            </a:r>
            <a:endParaRPr lang="en-US" dirty="0"/>
          </a:p>
          <a:p>
            <a:r>
              <a:rPr lang="en-US" b="1" u="sng" dirty="0"/>
              <a:t>Castor waste converted into bio-fertilizers or bio-methanol or bio-gas or a combination of all three @ minimum 1,000,000.00 over a 4-year out of </a:t>
            </a:r>
            <a:endParaRPr lang="en-US" b="1" u="sng" dirty="0" smtClean="0"/>
          </a:p>
          <a:p>
            <a:pPr marL="0" indent="0">
              <a:buNone/>
            </a:pPr>
            <a:r>
              <a:rPr lang="en-US" b="1" dirty="0"/>
              <a:t> </a:t>
            </a:r>
            <a:r>
              <a:rPr lang="en-US" b="1" dirty="0" smtClean="0"/>
              <a:t>     </a:t>
            </a:r>
            <a:r>
              <a:rPr lang="en-US" b="1" u="sng" dirty="0" smtClean="0"/>
              <a:t>5-year </a:t>
            </a:r>
            <a:r>
              <a:rPr lang="en-US" b="1" u="sng" dirty="0"/>
              <a:t>period = </a:t>
            </a:r>
            <a:r>
              <a:rPr lang="en-US" b="1" u="sng" dirty="0">
                <a:solidFill>
                  <a:srgbClr val="FFC000"/>
                </a:solidFill>
              </a:rPr>
              <a:t>4,000,000.00</a:t>
            </a:r>
            <a:endParaRPr lang="en-US" dirty="0">
              <a:solidFill>
                <a:srgbClr val="FFC000"/>
              </a:solidFill>
            </a:endParaRPr>
          </a:p>
          <a:p>
            <a:pPr marL="0" indent="0">
              <a:buNone/>
            </a:pPr>
            <a:endParaRPr lang="en-US" dirty="0"/>
          </a:p>
          <a:p>
            <a:r>
              <a:rPr lang="en-US" b="1" u="sng" dirty="0"/>
              <a:t>Honey production, 4-years out of 5-years @ minimum 1,000,000.00 = </a:t>
            </a:r>
            <a:r>
              <a:rPr lang="en-US" b="1" u="sng" dirty="0">
                <a:solidFill>
                  <a:srgbClr val="FFC000"/>
                </a:solidFill>
              </a:rPr>
              <a:t>4,000,000.00</a:t>
            </a:r>
            <a:endParaRPr lang="en-US" dirty="0">
              <a:solidFill>
                <a:srgbClr val="FFC000"/>
              </a:solidFill>
            </a:endParaRPr>
          </a:p>
          <a:p>
            <a:pPr marL="0" indent="0">
              <a:buNone/>
            </a:pPr>
            <a:r>
              <a:rPr lang="en-US" b="1" dirty="0"/>
              <a:t> </a:t>
            </a:r>
            <a:endParaRPr lang="en-US" dirty="0"/>
          </a:p>
          <a:p>
            <a:r>
              <a:rPr lang="en-US" b="1" u="sng" dirty="0" smtClean="0"/>
              <a:t>TOTAL </a:t>
            </a:r>
            <a:r>
              <a:rPr lang="en-US" b="1" u="sng" dirty="0"/>
              <a:t>ESTIMATED REVENUE = </a:t>
            </a:r>
            <a:r>
              <a:rPr lang="en-US" b="1" u="sng" dirty="0">
                <a:solidFill>
                  <a:schemeClr val="accent6">
                    <a:lumMod val="75000"/>
                  </a:schemeClr>
                </a:solidFill>
              </a:rPr>
              <a:t>32,000,000.00 </a:t>
            </a:r>
            <a:r>
              <a:rPr lang="en-US" b="1" u="sng" dirty="0"/>
              <a:t>+ in the first 5-years alone.</a:t>
            </a:r>
            <a:endParaRPr lang="en-US" dirty="0"/>
          </a:p>
          <a:p>
            <a:pPr marL="0" indent="0">
              <a:buNone/>
            </a:pPr>
            <a:r>
              <a:rPr lang="en-US" b="1" dirty="0"/>
              <a:t> </a:t>
            </a:r>
            <a:endParaRPr lang="en-US" dirty="0"/>
          </a:p>
          <a:p>
            <a:r>
              <a:rPr lang="en-US" b="1" u="sng" dirty="0"/>
              <a:t>YES THAT IS CORRECT </a:t>
            </a:r>
            <a:r>
              <a:rPr lang="en-US" b="1" u="sng" dirty="0">
                <a:solidFill>
                  <a:srgbClr val="FFC000"/>
                </a:solidFill>
              </a:rPr>
              <a:t>640% </a:t>
            </a:r>
            <a:r>
              <a:rPr lang="en-US" b="1" u="sng" dirty="0"/>
              <a:t>ROI </a:t>
            </a:r>
            <a:endParaRPr lang="en-US" dirty="0"/>
          </a:p>
          <a:p>
            <a:pPr marL="0" indent="0">
              <a:buNone/>
            </a:pPr>
            <a:endParaRPr lang="en-US" dirty="0"/>
          </a:p>
          <a:p>
            <a:r>
              <a:rPr lang="en-US" b="1" u="sng" dirty="0"/>
              <a:t>Remember this is only the beginning, we have a long way to go in replacing one by one each and every fossil fuel derived product in the collective endeavor to replace with a </a:t>
            </a:r>
            <a:r>
              <a:rPr lang="en-US" b="1" u="sng" dirty="0">
                <a:solidFill>
                  <a:schemeClr val="accent6">
                    <a:lumMod val="75000"/>
                  </a:schemeClr>
                </a:solidFill>
              </a:rPr>
              <a:t>bio-based circular </a:t>
            </a:r>
            <a:r>
              <a:rPr lang="en-US" b="1" u="sng" dirty="0" smtClean="0">
                <a:solidFill>
                  <a:schemeClr val="accent6">
                    <a:lumMod val="75000"/>
                  </a:schemeClr>
                </a:solidFill>
              </a:rPr>
              <a:t>economy</a:t>
            </a:r>
            <a:r>
              <a:rPr lang="en-US" b="1" u="sng" dirty="0">
                <a:solidFill>
                  <a:schemeClr val="accent6">
                    <a:lumMod val="75000"/>
                  </a:schemeClr>
                </a:solidFill>
              </a:rPr>
              <a:t>.</a:t>
            </a:r>
            <a:endParaRPr lang="en-US" dirty="0">
              <a:solidFill>
                <a:schemeClr val="accent6">
                  <a:lumMod val="75000"/>
                </a:schemeClr>
              </a:solidFill>
            </a:endParaRPr>
          </a:p>
          <a:p>
            <a:pPr marL="0" indent="0">
              <a:buNone/>
            </a:pPr>
            <a:endParaRPr lang="en-US" dirty="0"/>
          </a:p>
          <a:p>
            <a:r>
              <a:rPr lang="en-US" b="1" u="sng" dirty="0"/>
              <a:t>Please join us on this new and exciting journey into the future, transitioning together for a better new sustainable world </a:t>
            </a:r>
            <a:r>
              <a:rPr lang="en-US" b="1" u="sng" dirty="0">
                <a:solidFill>
                  <a:srgbClr val="FFC000"/>
                </a:solidFill>
                <a:sym typeface="Wingdings" panose="05000000000000000000" pitchFamily="2" charset="2"/>
              </a:rPr>
              <a:t></a:t>
            </a:r>
            <a:r>
              <a:rPr lang="en-US" b="1" u="sng" dirty="0" smtClean="0"/>
              <a:t>.</a:t>
            </a:r>
          </a:p>
          <a:p>
            <a:endParaRPr lang="es-ES" b="1" u="sng" dirty="0"/>
          </a:p>
          <a:p>
            <a:r>
              <a:rPr lang="es-ES" b="1" u="sng" dirty="0" err="1" smtClean="0"/>
              <a:t>Contact</a:t>
            </a:r>
            <a:r>
              <a:rPr lang="es-ES" b="1" u="sng" dirty="0" smtClean="0"/>
              <a:t>:</a:t>
            </a:r>
            <a:r>
              <a:rPr lang="en-US" dirty="0"/>
              <a:t> </a:t>
            </a:r>
            <a:r>
              <a:rPr lang="es-ES" dirty="0" smtClean="0">
                <a:hlinkClick r:id="rId2"/>
              </a:rPr>
              <a:t>jesse@rainforest-reliance.org</a:t>
            </a:r>
            <a:r>
              <a:rPr lang="es-ES" dirty="0" smtClean="0"/>
              <a:t> , </a:t>
            </a:r>
            <a:r>
              <a:rPr lang="es-ES" dirty="0" smtClean="0">
                <a:hlinkClick r:id="rId3"/>
              </a:rPr>
              <a:t>chantal@rainforest-reliance.org</a:t>
            </a:r>
            <a:r>
              <a:rPr lang="es-ES" dirty="0" smtClean="0"/>
              <a:t>, </a:t>
            </a:r>
            <a:r>
              <a:rPr lang="es-ES" dirty="0" smtClean="0">
                <a:hlinkClick r:id="rId4"/>
              </a:rPr>
              <a:t>Jeremy@rainforest-reliance.org</a:t>
            </a:r>
            <a:r>
              <a:rPr lang="es-ES" dirty="0" smtClean="0"/>
              <a:t> </a:t>
            </a:r>
          </a:p>
          <a:p>
            <a:endParaRPr lang="es-ES" dirty="0"/>
          </a:p>
          <a:p>
            <a:r>
              <a:rPr lang="es-ES" b="1" dirty="0" err="1" smtClean="0"/>
              <a:t>Italy</a:t>
            </a:r>
            <a:r>
              <a:rPr lang="es-ES" b="1" dirty="0" smtClean="0"/>
              <a:t> # +</a:t>
            </a:r>
            <a:r>
              <a:rPr lang="es-ES" b="1" dirty="0" smtClean="0">
                <a:solidFill>
                  <a:schemeClr val="accent6">
                    <a:lumMod val="75000"/>
                  </a:schemeClr>
                </a:solidFill>
              </a:rPr>
              <a:t>39-350-9209021</a:t>
            </a:r>
            <a:endParaRPr lang="en-US" b="1" dirty="0">
              <a:solidFill>
                <a:schemeClr val="accent6">
                  <a:lumMod val="75000"/>
                </a:schemeClr>
              </a:solidFill>
            </a:endParaRPr>
          </a:p>
        </p:txBody>
      </p:sp>
      <p:pic>
        <p:nvPicPr>
          <p:cNvPr id="4" name="Marcador de contenido 7" descr="C:\Users\DELL\Desktop\DCIM\Camera\20190213_123048.jpg"/>
          <p:cNvPicPr>
            <a:picLocks/>
          </p:cNvPicPr>
          <p:nvPr/>
        </p:nvPicPr>
        <p:blipFill>
          <a:blip r:embed="rId5"/>
          <a:stretch>
            <a:fillRect/>
          </a:stretch>
        </p:blipFill>
        <p:spPr bwMode="auto">
          <a:xfrm>
            <a:off x="9294125" y="2702256"/>
            <a:ext cx="2442949" cy="1965277"/>
          </a:xfrm>
          <a:prstGeom prst="rect">
            <a:avLst/>
          </a:prstGeom>
        </p:spPr>
      </p:pic>
    </p:spTree>
    <p:extLst>
      <p:ext uri="{BB962C8B-B14F-4D97-AF65-F5344CB8AC3E}">
        <p14:creationId xmlns:p14="http://schemas.microsoft.com/office/powerpoint/2010/main" val="1547081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563342"/>
          </a:xfrm>
        </p:spPr>
        <p:txBody>
          <a:bodyPr>
            <a:normAutofit fontScale="90000"/>
          </a:bodyPr>
          <a:lstStyle/>
          <a:p>
            <a:r>
              <a:rPr lang="en-US" b="1" u="sng" dirty="0">
                <a:solidFill>
                  <a:schemeClr val="accent6">
                    <a:lumMod val="75000"/>
                  </a:schemeClr>
                </a:solidFill>
              </a:rPr>
              <a:t>Practical Solutions For A Sustainable Future </a:t>
            </a:r>
            <a:endParaRPr lang="en-US" dirty="0"/>
          </a:p>
        </p:txBody>
      </p:sp>
      <p:sp>
        <p:nvSpPr>
          <p:cNvPr id="3" name="Marcador de contenido 2"/>
          <p:cNvSpPr>
            <a:spLocks noGrp="1"/>
          </p:cNvSpPr>
          <p:nvPr>
            <p:ph idx="1"/>
          </p:nvPr>
        </p:nvSpPr>
        <p:spPr>
          <a:xfrm>
            <a:off x="838200" y="928467"/>
            <a:ext cx="10874188" cy="5647145"/>
          </a:xfrm>
        </p:spPr>
        <p:txBody>
          <a:bodyPr>
            <a:normAutofit fontScale="25000" lnSpcReduction="20000"/>
          </a:bodyPr>
          <a:lstStyle/>
          <a:p>
            <a:pPr marL="0" indent="0">
              <a:buNone/>
            </a:pPr>
            <a:endParaRPr lang="en-US" sz="4400" dirty="0"/>
          </a:p>
          <a:p>
            <a:r>
              <a:rPr lang="en-GB" sz="4400" dirty="0"/>
              <a:t>Olive farms are on the decline, by introducing and combining Castor Cultivation, Olive growers can supplement/increase their incomes based on the foreseen net pricing by between </a:t>
            </a:r>
            <a:r>
              <a:rPr lang="en-GB" sz="4400" dirty="0" smtClean="0"/>
              <a:t>1,750.00 </a:t>
            </a:r>
            <a:r>
              <a:rPr lang="en-GB" sz="4400" dirty="0"/>
              <a:t>Euros per hectare per year to as much as over 3,500.00 Euros per hectare per year</a:t>
            </a:r>
            <a:r>
              <a:rPr lang="en-GB" sz="4400" dirty="0" smtClean="0"/>
              <a:t>.</a:t>
            </a:r>
            <a:endParaRPr lang="en-US" sz="4400" dirty="0"/>
          </a:p>
          <a:p>
            <a:r>
              <a:rPr lang="en-US" sz="4400" dirty="0"/>
              <a:t>In Italy (&amp; Europe/Mediterranean) it only costs around 800.00 to 1,200.00 Euros to hand pick 1 hectare and the farmer can earn between 1,750.00 to 3,500.00 per hectare per year depending on tree density and configuration, plus maintenance and land quality- it is safe to estimate an average earning of 2,625.00 with an average picking cost of 1,000.00, leaving a net profit of around 1,625.00 (additional) per hectare per year for the farmer- or the small holder can simply pick their own crop and earn an additional 2,625.00 per hectare per year (1 farmer or farm worker can facilitate between 10 to 12-hectares land per year), meaning the average small holder with 7.9-hectares could potentially earn an additional 20,737.50c per year by way of our new Castor Industry, this makes us one of the best paying cultivation industries in Europe</a:t>
            </a:r>
            <a:r>
              <a:rPr lang="en-US" sz="4400" dirty="0" smtClean="0"/>
              <a:t>.</a:t>
            </a:r>
            <a:endParaRPr lang="en-US" sz="4400" dirty="0"/>
          </a:p>
          <a:p>
            <a:r>
              <a:rPr lang="en-US" sz="4400" dirty="0"/>
              <a:t>We estimate for Olive Growers intercropping Castor with between 550 Trees (= 5.8-tons) to 660 Trees (= 6.9-tons) per hectare will generate @ 0.30c per kg = 1,742.40c to 2,090.88c per hectare per year additional income (each of our Proprietary Castor Trees produce on average 10.5kg Castor Seed per year, generating 3.15 Euros per year income for the farmer</a:t>
            </a:r>
            <a:r>
              <a:rPr lang="en-US" sz="4400" dirty="0" smtClean="0"/>
              <a:t>).</a:t>
            </a:r>
            <a:r>
              <a:rPr lang="en-US" sz="4400" dirty="0"/>
              <a:t> </a:t>
            </a:r>
            <a:endParaRPr lang="en-US" sz="4400" dirty="0" smtClean="0"/>
          </a:p>
          <a:p>
            <a:r>
              <a:rPr lang="en-US" sz="4400" dirty="0" smtClean="0"/>
              <a:t>For </a:t>
            </a:r>
            <a:r>
              <a:rPr lang="en-US" sz="4400" dirty="0"/>
              <a:t>farmers who want to mono-cultivate or maximize potential during the first 3 to 4-years of olive growing, our maximum configuration per hectare is 1,110 Castor trees at 3-meter spacing’s, this will yield around 11.7-Tons Castor seed, generating an income of around 3,510 Euros per hectare per year (later on they can reduce the amount of Castor trees to their liking</a:t>
            </a:r>
            <a:r>
              <a:rPr lang="en-US" sz="4400" dirty="0" smtClean="0"/>
              <a:t>).</a:t>
            </a:r>
            <a:r>
              <a:rPr lang="en-US" sz="4400" dirty="0"/>
              <a:t> </a:t>
            </a:r>
          </a:p>
          <a:p>
            <a:r>
              <a:rPr lang="en-US" sz="4400" dirty="0"/>
              <a:t>Current International Market Price is between 0.60c to 0.66c (average of 0.63c), we offer 0.30c per kg on </a:t>
            </a:r>
            <a:r>
              <a:rPr lang="en-US" sz="4400" b="1" dirty="0"/>
              <a:t>our Proprietary </a:t>
            </a:r>
            <a:r>
              <a:rPr lang="en-US" sz="4400" b="1" dirty="0" smtClean="0"/>
              <a:t>Protected </a:t>
            </a:r>
            <a:r>
              <a:rPr lang="en-US" sz="4400" b="1" dirty="0"/>
              <a:t>Plant </a:t>
            </a:r>
            <a:r>
              <a:rPr lang="en-US" sz="4400" b="1" dirty="0" smtClean="0"/>
              <a:t>Variety </a:t>
            </a:r>
            <a:r>
              <a:rPr lang="en-US" sz="4400" b="1" dirty="0"/>
              <a:t>Castor Seed </a:t>
            </a:r>
            <a:r>
              <a:rPr lang="en-US" sz="4400" dirty="0"/>
              <a:t>because our high yielding Castor strains yield 3 to 5 times more than our patented competition </a:t>
            </a:r>
            <a:r>
              <a:rPr lang="en-US" sz="4400" dirty="0" err="1"/>
              <a:t>EvoGene</a:t>
            </a:r>
            <a:r>
              <a:rPr lang="en-US" sz="4400" dirty="0"/>
              <a:t> and 6 to 10 times the world average, at minimum </a:t>
            </a:r>
            <a:r>
              <a:rPr lang="en-US" sz="4400" b="1" dirty="0"/>
              <a:t>our farmers will receive at least </a:t>
            </a:r>
            <a:r>
              <a:rPr lang="en-US" sz="4400" b="1" dirty="0" smtClean="0"/>
              <a:t>3 to 5-times </a:t>
            </a:r>
            <a:r>
              <a:rPr lang="en-US" sz="4400" b="1" dirty="0"/>
              <a:t>the equivalent they would earn by cultivating common castor and selling to market. </a:t>
            </a:r>
            <a:endParaRPr lang="en-US" sz="4400" dirty="0"/>
          </a:p>
          <a:p>
            <a:r>
              <a:rPr lang="en-US" sz="4400" dirty="0" smtClean="0"/>
              <a:t>It </a:t>
            </a:r>
            <a:r>
              <a:rPr lang="en-US" sz="4400" dirty="0"/>
              <a:t>is extremely important to note; we are the only one of two Castor Projects in the whole world that hold Patents, one is </a:t>
            </a:r>
            <a:r>
              <a:rPr lang="en-US" sz="4400" dirty="0" err="1"/>
              <a:t>EvoGene</a:t>
            </a:r>
            <a:r>
              <a:rPr lang="en-US" sz="4400" dirty="0"/>
              <a:t> ( </a:t>
            </a:r>
            <a:r>
              <a:rPr lang="en-US" sz="4400" u="sng" dirty="0" err="1">
                <a:hlinkClick r:id="rId2"/>
              </a:rPr>
              <a:t>Evogene</a:t>
            </a:r>
            <a:r>
              <a:rPr lang="en-US" sz="4400" u="sng" dirty="0">
                <a:hlinkClick r:id="rId2"/>
              </a:rPr>
              <a:t> to Establish </a:t>
            </a:r>
            <a:r>
              <a:rPr lang="en-US" sz="4400" u="sng" dirty="0" err="1">
                <a:hlinkClick r:id="rId2"/>
              </a:rPr>
              <a:t>Evofuel</a:t>
            </a:r>
            <a:r>
              <a:rPr lang="en-US" sz="4400" u="sng" dirty="0">
                <a:hlinkClick r:id="rId2"/>
              </a:rPr>
              <a:t> Ltd. for Developing Advanced Feedstock for Biofuel – </a:t>
            </a:r>
            <a:r>
              <a:rPr lang="en-US" sz="4400" u="sng" dirty="0" err="1">
                <a:hlinkClick r:id="rId2"/>
              </a:rPr>
              <a:t>Evogene</a:t>
            </a:r>
            <a:r>
              <a:rPr lang="en-US" sz="4400" dirty="0"/>
              <a:t>  ) – with their Castor Subsidiary </a:t>
            </a:r>
            <a:r>
              <a:rPr lang="en-US" sz="4400" u="sng" dirty="0" err="1">
                <a:hlinkClick r:id="rId3"/>
              </a:rPr>
              <a:t>Casterra</a:t>
            </a:r>
            <a:r>
              <a:rPr lang="en-US" sz="4400" u="sng" dirty="0">
                <a:hlinkClick r:id="rId3"/>
              </a:rPr>
              <a:t> -</a:t>
            </a:r>
            <a:r>
              <a:rPr lang="en-US" sz="4400" u="sng" dirty="0" err="1">
                <a:hlinkClick r:id="rId3"/>
              </a:rPr>
              <a:t>Casterra</a:t>
            </a:r>
            <a:r>
              <a:rPr lang="en-US" sz="4400" u="sng" dirty="0">
                <a:hlinkClick r:id="rId3"/>
              </a:rPr>
              <a:t> - Revolutionizing the Castor Oil Market</a:t>
            </a:r>
            <a:r>
              <a:rPr lang="en-US" sz="4400" dirty="0"/>
              <a:t> – they focus on mechanized Castor Cultivation using Castor Bush varieties – </a:t>
            </a:r>
          </a:p>
          <a:p>
            <a:r>
              <a:rPr lang="en-US" sz="4400" dirty="0"/>
              <a:t>We on the other hand focus on CASTOR TREE cultivation- with us been the only company in the world with a Patent on a Castor Tree (High Yielding / Drought Resistant/ Long Living)- our business model is uniquely different and requires manual picking, same as coffee, cacao, grapes etc. good news is we yield between 6 to 10+ tons Castor seed Per Hectare Per Year- this is 3 to 5 times what our competition yield per hectare, per year. </a:t>
            </a:r>
          </a:p>
          <a:p>
            <a:r>
              <a:rPr lang="en-US" sz="4400" dirty="0"/>
              <a:t>See for yourself what we do, if you like what you see, here is your opportunity to enter this new bio based industry and invest in tomorrow’s green future.	</a:t>
            </a:r>
          </a:p>
          <a:p>
            <a:r>
              <a:rPr lang="en-US" sz="4400" dirty="0"/>
              <a:t>W</a:t>
            </a:r>
            <a:r>
              <a:rPr lang="en-US" sz="4400" dirty="0" smtClean="0"/>
              <a:t>e </a:t>
            </a:r>
            <a:r>
              <a:rPr lang="en-US" sz="4400" dirty="0"/>
              <a:t>help the Coffee &amp; Cacao Growers in Central America (Honduras &amp; Nicaragua) generate an income during the first 3 to 5-years and beyond, as Coffee &amp; Cacao same as Olive do not derive a viable crop and income during the initial years- plus the nutrients obtained from the Castor foliage secure a healthy yield for the farmer’s primary crops. </a:t>
            </a:r>
            <a:r>
              <a:rPr lang="en-US" sz="4400" b="1" dirty="0" smtClean="0"/>
              <a:t> </a:t>
            </a:r>
          </a:p>
          <a:p>
            <a:r>
              <a:rPr lang="en-GB" sz="4400" dirty="0"/>
              <a:t>Olive groves have sufficient spacing’s to accommodate our Castor trees, Olive picking only requires a few months a year – here Castor allows for all year picking = all year job retention = all year financial income. </a:t>
            </a:r>
            <a:endParaRPr lang="en-GB" sz="4400" dirty="0" smtClean="0"/>
          </a:p>
          <a:p>
            <a:r>
              <a:rPr lang="en-GB" sz="4400" dirty="0" smtClean="0"/>
              <a:t>The Olive Industry &amp; </a:t>
            </a:r>
            <a:r>
              <a:rPr lang="en-GB" sz="4400" dirty="0" smtClean="0"/>
              <a:t>Olive Trees are facing threats like </a:t>
            </a:r>
            <a:r>
              <a:rPr lang="en-GB" sz="4400" dirty="0" err="1" smtClean="0"/>
              <a:t>Xylella</a:t>
            </a:r>
            <a:r>
              <a:rPr lang="en-GB" sz="4400" dirty="0" smtClean="0"/>
              <a:t> </a:t>
            </a:r>
            <a:r>
              <a:rPr lang="en-GB" sz="4400" dirty="0" err="1" smtClean="0"/>
              <a:t>Fastidiosa</a:t>
            </a:r>
            <a:r>
              <a:rPr lang="en-GB" sz="4400" dirty="0" smtClean="0"/>
              <a:t> that kill the trees, by placing Castor Cake /Ricin at the base of the trees will combat this, together with spraying the trees with Cold Pressed Castor Oil (mixed with wood alcohol as a diluent). We are the only ones in the world who have experimented in this manner, killing plant bacteria's and funguses by way of Ricin during the past 10-years various trials. </a:t>
            </a:r>
            <a:endParaRPr lang="en-GB" sz="4400" dirty="0" smtClean="0"/>
          </a:p>
          <a:p>
            <a:r>
              <a:rPr lang="en-GB" sz="4400" dirty="0"/>
              <a:t>(Additional possible intercropping options are Grape: Italy has over 651,000 Hectares Grape Cultivation; Citrus Trees: Italy has close to 188,000 Hectares Citrus trees? or Nuts as Italy has 186,000 Hectares available? Smaller industries like Avocado with 20,000 hectares or Banana &amp; Mango that are on the rise due to an increase in warmer weather/climate change etc. can also participate in our initiative: as see in this video example: </a:t>
            </a:r>
            <a:r>
              <a:rPr lang="en-US" sz="4400" u="sng" dirty="0">
                <a:hlinkClick r:id="rId4"/>
              </a:rPr>
              <a:t>Practical Solutions For A Sustainable Future (youtube.com)</a:t>
            </a:r>
            <a:endParaRPr lang="en-US" sz="4400" dirty="0"/>
          </a:p>
          <a:p>
            <a:endParaRPr lang="en-US" sz="4400" dirty="0"/>
          </a:p>
          <a:p>
            <a:pPr marL="0" indent="0">
              <a:buNone/>
            </a:pPr>
            <a:endParaRPr lang="en-US" sz="4400" dirty="0"/>
          </a:p>
          <a:p>
            <a:endParaRPr lang="en-US" dirty="0"/>
          </a:p>
        </p:txBody>
      </p:sp>
    </p:spTree>
    <p:extLst>
      <p:ext uri="{BB962C8B-B14F-4D97-AF65-F5344CB8AC3E}">
        <p14:creationId xmlns:p14="http://schemas.microsoft.com/office/powerpoint/2010/main" val="2660176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281989"/>
          </a:xfrm>
        </p:spPr>
        <p:txBody>
          <a:bodyPr>
            <a:noAutofit/>
          </a:bodyPr>
          <a:lstStyle/>
          <a:p>
            <a:r>
              <a:rPr lang="en-US" sz="1800" b="1" u="sng" dirty="0">
                <a:solidFill>
                  <a:schemeClr val="accent6">
                    <a:lumMod val="75000"/>
                  </a:schemeClr>
                </a:solidFill>
              </a:rPr>
              <a:t>Practical Solutions For A Sustainable Future </a:t>
            </a:r>
            <a:endParaRPr lang="en-US" sz="1800" b="1" dirty="0">
              <a:solidFill>
                <a:schemeClr val="accent6">
                  <a:lumMod val="75000"/>
                </a:schemeClr>
              </a:solidFill>
            </a:endParaRPr>
          </a:p>
        </p:txBody>
      </p:sp>
      <p:sp>
        <p:nvSpPr>
          <p:cNvPr id="3" name="Marcador de contenido 2"/>
          <p:cNvSpPr>
            <a:spLocks noGrp="1"/>
          </p:cNvSpPr>
          <p:nvPr>
            <p:ph idx="1"/>
          </p:nvPr>
        </p:nvSpPr>
        <p:spPr>
          <a:xfrm>
            <a:off x="838200" y="647113"/>
            <a:ext cx="10515600" cy="6076415"/>
          </a:xfrm>
        </p:spPr>
        <p:txBody>
          <a:bodyPr>
            <a:normAutofit fontScale="62500" lnSpcReduction="20000"/>
          </a:bodyPr>
          <a:lstStyle/>
          <a:p>
            <a:pPr marL="0" indent="0">
              <a:buNone/>
            </a:pPr>
            <a:endParaRPr lang="en-US" dirty="0"/>
          </a:p>
          <a:p>
            <a:r>
              <a:rPr lang="en-GB" sz="1800" dirty="0"/>
              <a:t>W</a:t>
            </a:r>
            <a:r>
              <a:rPr lang="en-GB" sz="1800" dirty="0" smtClean="0"/>
              <a:t>e </a:t>
            </a:r>
            <a:r>
              <a:rPr lang="en-GB" sz="1800" dirty="0"/>
              <a:t>too use bees as part of our project to improve pollination/production, our Patented Castor trees flower all year-hence we have honey production all year = additional income &amp; job creation + biodiversity protection + bees improve productivity and income that is also extended to the farmer’s (or his neighbours) other crops. </a:t>
            </a:r>
            <a:endParaRPr lang="en-US" sz="1800" dirty="0"/>
          </a:p>
          <a:p>
            <a:r>
              <a:rPr lang="en-GB" sz="1800" dirty="0"/>
              <a:t>We offer the farmer 10% of the income derived from the honey yield and sale. We have our own crews and processing facility, all we require is that the farmer allow us access (by-weekly or monthly or as deemed necessary), the farmer can sustain between 4 to 10-bee hives per hectare depending on the condition and density of the Castor cultivation, this will give him (also depending on the sale price of the honey) roughly between minimum 200.00 to 500.00 Euros per year, per hectare, should they join or qualify for our Bee Initiative. 	</a:t>
            </a:r>
            <a:endParaRPr lang="en-US" sz="1800" dirty="0"/>
          </a:p>
          <a:p>
            <a:r>
              <a:rPr lang="en-GB" sz="1800" dirty="0"/>
              <a:t>By intercropping Castor with the above cultivations, not only maximizes our land and human resources potential, farmers can now make additional income improving their families and their communities lives</a:t>
            </a:r>
            <a:r>
              <a:rPr lang="en-GB" sz="1800" dirty="0" smtClean="0"/>
              <a:t>.</a:t>
            </a:r>
            <a:endParaRPr lang="en-US" sz="1800" dirty="0"/>
          </a:p>
          <a:p>
            <a:r>
              <a:rPr lang="en-US" sz="1800" dirty="0"/>
              <a:t>Spain, Portugal, France, &amp; Greece all hold similar or greater potential – Using our Protective Plant Varieties, statistics show that the combined 5-Medeterenain countries can sufficiently produce all of Europe’s Oil and Energy needs in a renewable, sustainable, ecological fashion, meeting our 2050 Net Zero objective way before 2050. </a:t>
            </a:r>
          </a:p>
          <a:p>
            <a:r>
              <a:rPr lang="en-US" sz="1800" dirty="0"/>
              <a:t>In theory because our Castor trees reach maturity in under 18-months, with a combined national level endorsement by government and full cooperation from the farming industry one can reach our proposed objective in as little as 3-years</a:t>
            </a:r>
            <a:r>
              <a:rPr lang="en-US" sz="1800" dirty="0" smtClean="0"/>
              <a:t>.</a:t>
            </a:r>
            <a:endParaRPr lang="en-US" sz="1800" dirty="0"/>
          </a:p>
          <a:p>
            <a:r>
              <a:rPr lang="en-GB" sz="1800" dirty="0"/>
              <a:t>Our project facilitates the revitalization and resuscitation of small and medium farms, rural towns and cities. Providing permanent jobs based on sustainable regenerative agriculture focused on a Castor Bio-Based economy producing renewable non-toxic green biofuels and consumer (800+) products</a:t>
            </a:r>
            <a:r>
              <a:rPr lang="en-GB" sz="1800" dirty="0" smtClean="0"/>
              <a:t>.</a:t>
            </a:r>
          </a:p>
          <a:p>
            <a:r>
              <a:rPr lang="en-GB" sz="1800" dirty="0"/>
              <a:t>Every 10 to 12 hectares provides 1-permanent agricultural picking job based on an eight-hour day (x5) = 40-hours per week, @ 6-euros per hour basic wage x a 22 work days per month, generating 1,056.00 Euros per month (manual labour) the hourly rate of 6.00 euros could increase to 8.00 euros as it is related to weight and productivity, hence it is possible to earn as much as 1,408.00 + Euros per month should the worker outperform expectations.(Italy has no minimum wage law, the average salary in Italy is around 960.00 Euros per month, here we create opportunity and fare wage, by assisting us in achieving our objective we will not only make the Italian farmer wealthy we too will make our country strong and self-sufficient/independent once more</a:t>
            </a:r>
            <a:r>
              <a:rPr lang="en-GB" sz="1800" dirty="0" smtClean="0"/>
              <a:t>)</a:t>
            </a:r>
          </a:p>
          <a:p>
            <a:r>
              <a:rPr lang="en-GB" sz="1800" dirty="0"/>
              <a:t>For every 1-agricultural Job, by making or converting the Castor Oil into bio-based products such as bio-pharmaceuticals, bio-plastics, bio-paints etc. 1-Factory or Industry Job is created (@8-euros per hour = 1,408 Euros monthly income). Each worker can pick on average 45kg per hour dry castor cones (67% Seed / 33% Shell /Husk), multiplied by 8-hours will effectively give us 118.8 litres Castor Oil per day (Example: converted to hand soap bars equates to 2,360 bars of soap per day, based on an 8-hour work day = 1-bar of soap every 5-seconds needs to be produced, packaged and shipped-with the help of machinery – using less machinery and more manpower will create up to three times as many jobs, this is something Italy desperately needs, this all begins with the farmer</a:t>
            </a:r>
            <a:r>
              <a:rPr lang="en-GB" sz="1800" dirty="0" smtClean="0"/>
              <a:t>).</a:t>
            </a:r>
          </a:p>
          <a:p>
            <a:r>
              <a:rPr lang="en-GB" sz="1800" dirty="0"/>
              <a:t>Our final objective of 833,333 Hectares creates 69,000 to 83,000 Agricultural Jobs Generating around 1.5-Billion euros in agriculture and an additional 69,000 to 83,000 Industry Jobs. Generating around an additional minimum 1 –Billion Euros in Industry Per Year. </a:t>
            </a:r>
            <a:endParaRPr lang="en-US" sz="1800" dirty="0"/>
          </a:p>
          <a:p>
            <a:r>
              <a:rPr lang="en-GB" sz="1800" dirty="0"/>
              <a:t>Italy has over 1,620 small towns and cities facing extinction – by reviving just 10% of these rural towns with an average of 5,140-hectares Castor Cultivation per town would achieve our objective to make </a:t>
            </a:r>
            <a:r>
              <a:rPr lang="en-GB" sz="1800" b="1" dirty="0"/>
              <a:t>ITALY 100% Fossil Fuel Free – Farmers participating and joining our cooperative have a chance to not only revive their lives but they can revive their towns and communities too</a:t>
            </a:r>
            <a:r>
              <a:rPr lang="en-GB" sz="1800" b="1" dirty="0" smtClean="0"/>
              <a:t>.</a:t>
            </a:r>
            <a:endParaRPr lang="en-US" sz="1800" dirty="0"/>
          </a:p>
          <a:p>
            <a:r>
              <a:rPr lang="en-GB" sz="1800" dirty="0"/>
              <a:t>By reviving just 10% of these rural towns with an average of 720-hectares Castor Cultivation per town would achieve our objective to make </a:t>
            </a:r>
            <a:r>
              <a:rPr lang="en-GB" sz="1800" b="1" dirty="0"/>
              <a:t>ITALY 14% Fossil Fuel Free $ 100% Carbon Neutral Transport.	</a:t>
            </a:r>
            <a:endParaRPr lang="en-US" sz="1800" dirty="0"/>
          </a:p>
          <a:p>
            <a:r>
              <a:rPr lang="en-GB" sz="1800" dirty="0"/>
              <a:t>Our first objective of 116,666 Hectares creates 13,000 to 16,000 Agricultural Jobs + 13,000 to 16,000 Industry Jobs. Generating around 238-Million euros in Agriculture and an additional 158 –Million Euros in Industry Per Year = </a:t>
            </a:r>
            <a:r>
              <a:rPr lang="en-GB" sz="1800" b="1" dirty="0"/>
              <a:t>Additional 396-million Euros injected into our local economy per year</a:t>
            </a:r>
            <a:r>
              <a:rPr lang="en-GB" sz="1800" b="1" dirty="0" smtClean="0"/>
              <a:t>.</a:t>
            </a:r>
            <a:endParaRPr lang="en-US" sz="1800" dirty="0"/>
          </a:p>
          <a:p>
            <a:endParaRPr lang="en-US" dirty="0"/>
          </a:p>
          <a:p>
            <a:endParaRPr lang="en-US" dirty="0"/>
          </a:p>
        </p:txBody>
      </p:sp>
      <p:pic>
        <p:nvPicPr>
          <p:cNvPr id="4" name="Imagen 3"/>
          <p:cNvPicPr/>
          <p:nvPr/>
        </p:nvPicPr>
        <p:blipFill>
          <a:blip r:embed="rId2"/>
          <a:stretch>
            <a:fillRect/>
          </a:stretch>
        </p:blipFill>
        <p:spPr bwMode="auto">
          <a:xfrm>
            <a:off x="7306321" y="189912"/>
            <a:ext cx="1573493" cy="793377"/>
          </a:xfrm>
          <a:prstGeom prst="rect">
            <a:avLst/>
          </a:prstGeom>
        </p:spPr>
      </p:pic>
      <p:pic>
        <p:nvPicPr>
          <p:cNvPr id="5" name="Imagen 4" descr="CAM00555"/>
          <p:cNvPicPr/>
          <p:nvPr/>
        </p:nvPicPr>
        <p:blipFill>
          <a:blip r:embed="rId3"/>
          <a:stretch>
            <a:fillRect/>
          </a:stretch>
        </p:blipFill>
        <p:spPr bwMode="auto">
          <a:xfrm>
            <a:off x="9425685" y="189912"/>
            <a:ext cx="1382244" cy="793378"/>
          </a:xfrm>
          <a:prstGeom prst="rect">
            <a:avLst/>
          </a:prstGeom>
        </p:spPr>
      </p:pic>
      <p:pic>
        <p:nvPicPr>
          <p:cNvPr id="7" name="Marcador de contenido 3"/>
          <p:cNvPicPr/>
          <p:nvPr/>
        </p:nvPicPr>
        <p:blipFill>
          <a:blip r:embed="rId4"/>
          <a:stretch/>
        </p:blipFill>
        <p:spPr>
          <a:xfrm rot="5400000">
            <a:off x="11035766" y="507947"/>
            <a:ext cx="1437307" cy="801240"/>
          </a:xfrm>
          <a:prstGeom prst="rect">
            <a:avLst/>
          </a:prstGeom>
          <a:ln w="0">
            <a:noFill/>
          </a:ln>
        </p:spPr>
      </p:pic>
    </p:spTree>
    <p:extLst>
      <p:ext uri="{BB962C8B-B14F-4D97-AF65-F5344CB8AC3E}">
        <p14:creationId xmlns:p14="http://schemas.microsoft.com/office/powerpoint/2010/main" val="3454115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349624"/>
            <a:ext cx="10515600" cy="6131858"/>
          </a:xfrm>
        </p:spPr>
        <p:txBody>
          <a:bodyPr>
            <a:normAutofit fontScale="25000" lnSpcReduction="20000"/>
          </a:bodyPr>
          <a:lstStyle/>
          <a:p>
            <a:pPr marL="0" indent="0">
              <a:buNone/>
            </a:pPr>
            <a:r>
              <a:rPr lang="en-GB" sz="4400" b="1" dirty="0" smtClean="0"/>
              <a:t>Cost </a:t>
            </a:r>
            <a:r>
              <a:rPr lang="en-GB" sz="4400" b="1" dirty="0"/>
              <a:t>of </a:t>
            </a:r>
            <a:r>
              <a:rPr lang="en-GB" sz="4400" b="1" dirty="0">
                <a:solidFill>
                  <a:srgbClr val="FFC000"/>
                </a:solidFill>
              </a:rPr>
              <a:t>Castor Oil </a:t>
            </a:r>
            <a:r>
              <a:rPr lang="en-GB" sz="4400" b="1" dirty="0"/>
              <a:t>conversion and </a:t>
            </a:r>
            <a:r>
              <a:rPr lang="en-GB" sz="4400" b="1" dirty="0">
                <a:solidFill>
                  <a:schemeClr val="accent6">
                    <a:lumMod val="75000"/>
                  </a:schemeClr>
                </a:solidFill>
              </a:rPr>
              <a:t>Bio-Diesel</a:t>
            </a:r>
            <a:r>
              <a:rPr lang="en-GB" sz="4400" b="1" dirty="0"/>
              <a:t> Production (Please see Excel P&amp;L Sheet Attached); </a:t>
            </a:r>
            <a:endParaRPr lang="en-US" sz="4400" dirty="0"/>
          </a:p>
          <a:p>
            <a:r>
              <a:rPr lang="en-GB" sz="4400" b="1" dirty="0"/>
              <a:t>Cooperative of </a:t>
            </a:r>
            <a:r>
              <a:rPr lang="en-GB" sz="4400" b="1" dirty="0" smtClean="0"/>
              <a:t>farmers</a:t>
            </a:r>
            <a:r>
              <a:rPr lang="en-GB" sz="4400" b="1" dirty="0"/>
              <a:t>	</a:t>
            </a:r>
            <a:endParaRPr lang="en-US" sz="4400" dirty="0"/>
          </a:p>
          <a:p>
            <a:r>
              <a:rPr lang="en-US" sz="4400" dirty="0"/>
              <a:t>We have made sure to create a price structure that allows us to pay our farmers the majority of every Euro on every liter Castor Oil or Bio-Diesel produced and sold. We aim to compete with and mix with fossil fuel, hence we aim to wholesale at between 1.60c to 1.70c per liter and retail at around 1.70c to 1.80c per liter “Bio-Eco Diesel” or sell our Castor Oil at or around market price currently at around 1.50c per liter</a:t>
            </a:r>
            <a:r>
              <a:rPr lang="en-US" sz="4400" dirty="0" smtClean="0"/>
              <a:t>.</a:t>
            </a:r>
            <a:endParaRPr lang="en-US" sz="4400" dirty="0"/>
          </a:p>
          <a:p>
            <a:r>
              <a:rPr lang="en-US" sz="4400" dirty="0"/>
              <a:t>For every liter produced our farmers earn the equivalent of roughly between 0.79c to 0.84c, (based on target incentivizes) thus giving the farmer the majority lions share, as we believe in treating farmers with the respect and appreciation they deserve. Our project aims to empower our cooperative of farmers by uniting and culminating our strengths we will be able to compete and commodore industries and retain our independence and ensure our longevity and pivotal role in society as has been done for thousands of years since our hunter gatherer ancestors showed us the way to creating civilizations.  </a:t>
            </a:r>
          </a:p>
          <a:p>
            <a:r>
              <a:rPr lang="en-US" sz="4400" dirty="0"/>
              <a:t>Civilizations depend on farmers for survival, farmers need to maximize their potentials and the best way to do so is by generating additional incomes on their land as to never be at the behest and mercy of the open market that relies on their labor to generate a living at the expense of the farmer’s hard work. </a:t>
            </a:r>
          </a:p>
          <a:p>
            <a:r>
              <a:rPr lang="en-US" sz="4400" dirty="0"/>
              <a:t>Independence is gained through financial independence, by having multiple crops generating multiple incomes a farmer will always be in a position of strength and will be able to fetch a fair price when dealing with the open market</a:t>
            </a:r>
            <a:r>
              <a:rPr lang="en-US" sz="4400" dirty="0" smtClean="0"/>
              <a:t>.</a:t>
            </a:r>
            <a:endParaRPr lang="en-US" sz="4400" dirty="0"/>
          </a:p>
          <a:p>
            <a:r>
              <a:rPr lang="en-US" sz="4400" dirty="0"/>
              <a:t>Our project does not rely on the open market, by having intellectual property that outperforms the rest, by having the skills and experience necessary, by having the infrastructure and technology at our disposal, by having abundant land and labor and by having a partnership that is not reliant on outside influences and that bypasses the middle man / traders, we are able to offer the public a finished product that is superior to our fossil fuel counterpart and that was made locally here in Italy by Italians for Italians</a:t>
            </a:r>
            <a:r>
              <a:rPr lang="en-US" sz="4400" dirty="0" smtClean="0"/>
              <a:t>.</a:t>
            </a:r>
            <a:endParaRPr lang="en-US" sz="4400" dirty="0"/>
          </a:p>
          <a:p>
            <a:r>
              <a:rPr lang="en-US" sz="4400" dirty="0"/>
              <a:t>Europe has vowed to eliminate the use of fossil fuels and its derivatives by changing over to a circular bio economy, where Bio-based industries replace non-renewable fossil resources with renewable bio-based products and materials from waste and biomass to produce industrial and consumer goods. This way by joining our cooperative we together will help Europe become the world’s first climate-neutral continent, while increasing the sustainability and circularity of production and consumption systems. </a:t>
            </a:r>
          </a:p>
          <a:p>
            <a:r>
              <a:rPr lang="en-US" sz="4400" dirty="0"/>
              <a:t>Castor Cultivation will play a major role in this transition as Castor Oil is the only vegetable oil that can not only make everything fossil fuel can but is used in more than 800 products and applications. For this reason alone Italian companies the likes of ENI </a:t>
            </a:r>
            <a:r>
              <a:rPr lang="en-US" sz="4400" u="sng" dirty="0">
                <a:hlinkClick r:id="rId2"/>
              </a:rPr>
              <a:t>www.eni.com</a:t>
            </a:r>
            <a:r>
              <a:rPr lang="en-US" sz="4400" dirty="0"/>
              <a:t> are investing heavily in Castor cultivations, they on the other hand do not own “The World’s Highest Yielding Proprietary Castor Strains” (as we do) and look to produce outside of Europe using cheap labor to maximize their profits (buy low – sell high), specifically Africa with Castor operations in 9-African countries – </a:t>
            </a:r>
            <a:r>
              <a:rPr lang="en-US" sz="4400" u="sng" dirty="0">
                <a:hlinkClick r:id="rId3"/>
              </a:rPr>
              <a:t>New strategies to decarbonize transport (eni.com)</a:t>
            </a:r>
            <a:r>
              <a:rPr lang="en-US" sz="4400" dirty="0"/>
              <a:t> &amp; </a:t>
            </a:r>
            <a:r>
              <a:rPr lang="en-US" sz="4400" u="sng" dirty="0">
                <a:hlinkClick r:id="rId4"/>
              </a:rPr>
              <a:t>Seeds for a new energy, from Italy to Africa (eni.com)</a:t>
            </a:r>
            <a:r>
              <a:rPr lang="en-US" sz="4400" dirty="0"/>
              <a:t> – This is exactly our objective, we started before ENI as seen in our Central American operations- they are trying to copy our business model but will fail because they cultivate bush, of which the yields are very low, they pay market price, we on the other hand are not connected to market and yield 6 to 10-times more per hectare per year, hence we outperform in many an aspect</a:t>
            </a:r>
            <a:r>
              <a:rPr lang="en-US" sz="4400" dirty="0" smtClean="0"/>
              <a:t>.</a:t>
            </a:r>
            <a:endParaRPr lang="en-US" sz="4400" dirty="0"/>
          </a:p>
          <a:p>
            <a:r>
              <a:rPr lang="en-US" sz="4400" dirty="0"/>
              <a:t>Italian Olive Growers can join together with our organization </a:t>
            </a:r>
            <a:r>
              <a:rPr lang="en-US" sz="4400" dirty="0" smtClean="0"/>
              <a:t>and its Directors </a:t>
            </a:r>
            <a:r>
              <a:rPr lang="en-US" sz="4400" dirty="0"/>
              <a:t>to compete for our Italian Market that requires sustainable fuel made from Castor cultivation, who better than an Italian to keep Italy strong by producing locally keeping the close to 4-BILLION Euros that is spent annually here in Italy that normally goes to OPEC countries or as ENI aim to pass that on to Africa and not allow the Italian farmer to participate in an industry and future that is rightfully his, by joining forces with us, we together will stake claim as Italy is mother and home and her farmers are her children. </a:t>
            </a:r>
          </a:p>
          <a:p>
            <a:r>
              <a:rPr lang="en-US" sz="4400" dirty="0"/>
              <a:t>By producing locally, a better, cheaper more sustainable fuel, as our Castor absorbs way more Carbon Sequestration per hectare that that on a regular Castor bush cultivation, we are Castor Trees – hence it only requires mixing 14% of our Castor Bio-Diesel with Fossil fuel to neutralized the carbon footprint, ENI would have to mix more than 50% of their Castor bio-diesel to make the same claim, so we have a huge advantage over our competition from outside Italy (Africa), not only do we pay our farmers more than any other Castor farmer in the world, we are able to undercut the market price because we are not connected to the market or reliant on raw materials purchased based on open trading. </a:t>
            </a:r>
          </a:p>
          <a:p>
            <a:r>
              <a:rPr lang="en-US" sz="4400" dirty="0"/>
              <a:t>Most of all we will rather than sell to the refinery at a low cost, make the product ourselves seen as it is a very basic production process and module-system factory using state of the art new technologies that are accessible, affordable, compact and revolutionary</a:t>
            </a:r>
            <a:r>
              <a:rPr lang="en-US" sz="4400" dirty="0" smtClean="0"/>
              <a:t>.</a:t>
            </a:r>
            <a:endParaRPr lang="en-US" sz="4400" dirty="0"/>
          </a:p>
          <a:p>
            <a:r>
              <a:rPr lang="en-US" sz="4400" dirty="0"/>
              <a:t>We focus on a basic necessity, a product that without it the world would stand still, our product is the highest demanded product, we make a better product, we sell that product cheaper than our competition and hence we dominate that industry, this is what you would be participating in if you were to become one of our working partnerships.</a:t>
            </a:r>
          </a:p>
          <a:p>
            <a:endParaRPr lang="en-US" dirty="0"/>
          </a:p>
        </p:txBody>
      </p:sp>
    </p:spTree>
    <p:extLst>
      <p:ext uri="{BB962C8B-B14F-4D97-AF65-F5344CB8AC3E}">
        <p14:creationId xmlns:p14="http://schemas.microsoft.com/office/powerpoint/2010/main" val="3087413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74812"/>
            <a:ext cx="10515600" cy="900953"/>
          </a:xfrm>
        </p:spPr>
        <p:txBody>
          <a:bodyPr>
            <a:normAutofit/>
          </a:bodyPr>
          <a:lstStyle/>
          <a:p>
            <a:r>
              <a:rPr lang="en-US" sz="1800" b="1" dirty="0"/>
              <a:t>AIM: </a:t>
            </a:r>
            <a:r>
              <a:rPr lang="en-US" sz="1600" b="1" dirty="0"/>
              <a:t>to start operations in the state / municipality of Apulia, representing 360,000 hectares of Olive plantations (33% of Italy’s total olive production), it is estimate at around 8,000 new hectares of Olive cultivation is implemented annually</a:t>
            </a:r>
            <a:r>
              <a:rPr lang="en-US" sz="1600" b="1" dirty="0" smtClean="0"/>
              <a:t>.</a:t>
            </a:r>
            <a:endParaRPr lang="en-US" sz="1600" dirty="0"/>
          </a:p>
        </p:txBody>
      </p:sp>
      <p:sp>
        <p:nvSpPr>
          <p:cNvPr id="3" name="Marcador de contenido 2"/>
          <p:cNvSpPr>
            <a:spLocks noGrp="1"/>
          </p:cNvSpPr>
          <p:nvPr>
            <p:ph idx="1"/>
          </p:nvPr>
        </p:nvSpPr>
        <p:spPr>
          <a:xfrm>
            <a:off x="838200" y="1210234"/>
            <a:ext cx="10515600" cy="5190565"/>
          </a:xfrm>
        </p:spPr>
        <p:txBody>
          <a:bodyPr>
            <a:noAutofit/>
          </a:bodyPr>
          <a:lstStyle/>
          <a:p>
            <a:r>
              <a:rPr lang="en-US" sz="1100" dirty="0"/>
              <a:t>We wish to erect micro bio-diesel and bio-gas compact refineries in each small town or nearest collective hub (advantages of micro refineries include glycerin revenue, job creation + closer to market = lower carbon footprint &amp; lower retail price etc.).  </a:t>
            </a:r>
          </a:p>
          <a:p>
            <a:r>
              <a:rPr lang="en-US" sz="1100" dirty="0"/>
              <a:t>Only if extremely necessary or in our interests such as rapid ramping up on production to meet rapid growth in the National cultivation sector, we could integrate a combination of besides producing ourselves as much as possible but if necessary sell any excess by either supplying the ENI Refinery in Sicily (seen as they currently can’t meet targets and are behind on obligations to KLM, Schiphol Airport- so far their African operations have yet to return sufficient yields) or other European Oil Refineries. - We believe this option is not necessary and will avoid by way of re-investing profits to meet production demands and because our modular system is easy to increase production because it does not entail any modifications for expansion, it’s as easy as Lego, we can double, triple or even quadruple production capacity annually- hence our business model is scalable</a:t>
            </a:r>
            <a:r>
              <a:rPr lang="en-US" sz="1100" dirty="0" smtClean="0"/>
              <a:t>.</a:t>
            </a:r>
            <a:endParaRPr lang="en-US" sz="1100" dirty="0"/>
          </a:p>
          <a:p>
            <a:r>
              <a:rPr lang="en-US" sz="1100" dirty="0"/>
              <a:t>We have the ability to in future not only to supply KLM, Schiphol Airport with HVO Aviation Fuel but can supply all European Airlines and Airports with our Carbon Negative HVO A1 Jet Fuel.	</a:t>
            </a:r>
          </a:p>
          <a:p>
            <a:r>
              <a:rPr lang="en-US" sz="1100" b="1" dirty="0"/>
              <a:t>In our initial business plan and costings herein we aim to produce bio-gas and bio-gasoline from our waste assisting these energy sectors and creating additional jobs and revenue</a:t>
            </a:r>
            <a:r>
              <a:rPr lang="en-US" sz="1100" b="1" dirty="0" smtClean="0"/>
              <a:t>.</a:t>
            </a:r>
            <a:endParaRPr lang="en-US" sz="1100" dirty="0"/>
          </a:p>
          <a:p>
            <a:r>
              <a:rPr lang="en-US" sz="1100" b="1" dirty="0"/>
              <a:t>Previous Pilot Test in Nicaragua &amp; Honduras showed to confirm viability and feasibility of concept with cooperation of over 700 farmers participating in initial R&amp;D trials.</a:t>
            </a:r>
            <a:r>
              <a:rPr lang="en-US" sz="1100" dirty="0"/>
              <a:t> </a:t>
            </a:r>
            <a:r>
              <a:rPr lang="en-US" sz="1100" u="sng" dirty="0">
                <a:hlinkClick r:id="rId2"/>
              </a:rPr>
              <a:t>ECOPOWER INITIATIVE – Rainforest Reliance (rainforest-reliance.org</a:t>
            </a:r>
            <a:r>
              <a:rPr lang="en-US" sz="1100" u="sng" dirty="0" smtClean="0">
                <a:hlinkClick r:id="rId2"/>
              </a:rPr>
              <a:t>)</a:t>
            </a:r>
            <a:endParaRPr lang="en-US" sz="1100" dirty="0"/>
          </a:p>
          <a:p>
            <a:r>
              <a:rPr lang="en-GB" sz="1100" b="1" dirty="0"/>
              <a:t>Conclusion: </a:t>
            </a:r>
            <a:r>
              <a:rPr lang="en-GB" sz="1100" dirty="0"/>
              <a:t>European Castor Biodiesel Production can replace fossil fuels entirely or at least by replacing 14% with our castor based eco-diesel as an additive one would eliminate the carbon footprint of the 86% fossil fuel making the </a:t>
            </a:r>
            <a:r>
              <a:rPr lang="en-GB" sz="1100" u="sng" dirty="0"/>
              <a:t>European Transport Industry Carbon Neutral</a:t>
            </a:r>
            <a:r>
              <a:rPr lang="en-GB" sz="1100" dirty="0" smtClean="0"/>
              <a:t>.</a:t>
            </a:r>
            <a:endParaRPr lang="en-US" sz="1100" dirty="0"/>
          </a:p>
          <a:p>
            <a:r>
              <a:rPr lang="en-US" sz="1100" b="1" dirty="0"/>
              <a:t>Additional Benefits &amp; Afterthoughts;</a:t>
            </a:r>
            <a:r>
              <a:rPr lang="en-US" sz="1100" dirty="0"/>
              <a:t> All moneys Italy currently spends annually on the importation of diesel (4-Billion Euros +) purchasing Diesel from OPEC countries (20% of the world’s oil comes from Iran alone) that use those benefits against us, will remain in Italy and go towards benefiting the Italian Population Christian and other - thus limiting foreign dependency and improving National and International Security. </a:t>
            </a:r>
          </a:p>
          <a:p>
            <a:r>
              <a:rPr lang="en-US" sz="1100" dirty="0"/>
              <a:t>In the event of a world war (currently on the thresholds) our above proposed plan may be the only feasible and viable option available and one that can be implemented in a relatively short time frame. Interesting facts; during WW1 the USA ran a successful Castor Campaign that spilt over into WW2, USA Castor cultivation was replaced entirely with fossil fuel from 1952. Today it is no longer viable or feasible to rely on cheap fossil pollutant, the time to reintroduce a Castor Economy is now. </a:t>
            </a:r>
          </a:p>
          <a:p>
            <a:r>
              <a:rPr lang="en-US" sz="1100" dirty="0"/>
              <a:t>Charles Wakefield the founder of Castrol Motor Oil in 1896 was the father of a “Castor Economy”, we are here to resurrect his (and Rudolf Diesel´s the creator of the Diesel Motor in 1900) dream of a clean, green, non-toxic, sustainable Castor Economy powered by the Diesel Motor ( 84% of the world’s energy rely on fossil fuel and gas, 97% of the world’s global transportation today still rely on fossil fuel, with the majority relying on the Diesel Motor </a:t>
            </a:r>
            <a:r>
              <a:rPr lang="en-US" sz="1100" u="sng" dirty="0">
                <a:hlinkClick r:id="rId3"/>
              </a:rPr>
              <a:t>GREEN OIL = RENEWABLES – Rainforest Reliance (rainforest-reliance.org)</a:t>
            </a:r>
            <a:r>
              <a:rPr lang="en-US" sz="1100" dirty="0"/>
              <a:t>).</a:t>
            </a:r>
          </a:p>
          <a:p>
            <a:endParaRPr lang="en-US" sz="1100" dirty="0"/>
          </a:p>
        </p:txBody>
      </p:sp>
    </p:spTree>
    <p:extLst>
      <p:ext uri="{BB962C8B-B14F-4D97-AF65-F5344CB8AC3E}">
        <p14:creationId xmlns:p14="http://schemas.microsoft.com/office/powerpoint/2010/main" val="1951073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98065"/>
            <a:ext cx="10515600" cy="334122"/>
          </a:xfrm>
        </p:spPr>
        <p:txBody>
          <a:bodyPr>
            <a:normAutofit fontScale="90000"/>
          </a:bodyPr>
          <a:lstStyle/>
          <a:p>
            <a:r>
              <a:rPr lang="es-ES" b="1" dirty="0" err="1" smtClean="0">
                <a:solidFill>
                  <a:schemeClr val="accent6">
                    <a:lumMod val="75000"/>
                  </a:schemeClr>
                </a:solidFill>
              </a:rPr>
              <a:t>Protective</a:t>
            </a:r>
            <a:r>
              <a:rPr lang="es-ES" b="1" dirty="0" smtClean="0">
                <a:solidFill>
                  <a:schemeClr val="accent6">
                    <a:lumMod val="75000"/>
                  </a:schemeClr>
                </a:solidFill>
              </a:rPr>
              <a:t> </a:t>
            </a:r>
            <a:r>
              <a:rPr lang="es-ES" b="1" dirty="0" err="1" smtClean="0">
                <a:solidFill>
                  <a:schemeClr val="accent6">
                    <a:lumMod val="75000"/>
                  </a:schemeClr>
                </a:solidFill>
              </a:rPr>
              <a:t>Plant</a:t>
            </a:r>
            <a:r>
              <a:rPr lang="es-ES" b="1" dirty="0" smtClean="0">
                <a:solidFill>
                  <a:schemeClr val="accent6">
                    <a:lumMod val="75000"/>
                  </a:schemeClr>
                </a:solidFill>
              </a:rPr>
              <a:t> </a:t>
            </a:r>
            <a:r>
              <a:rPr lang="es-ES" b="1" dirty="0" err="1" smtClean="0">
                <a:solidFill>
                  <a:schemeClr val="accent6">
                    <a:lumMod val="75000"/>
                  </a:schemeClr>
                </a:solidFill>
              </a:rPr>
              <a:t>Variety</a:t>
            </a:r>
            <a:r>
              <a:rPr lang="es-ES" b="1" dirty="0" smtClean="0">
                <a:solidFill>
                  <a:schemeClr val="accent6">
                    <a:lumMod val="75000"/>
                  </a:schemeClr>
                </a:solidFill>
              </a:rPr>
              <a:t> WAINER/J2</a:t>
            </a:r>
            <a:endParaRPr lang="en-US" b="1" dirty="0">
              <a:solidFill>
                <a:schemeClr val="accent6">
                  <a:lumMod val="75000"/>
                </a:schemeClr>
              </a:solidFill>
            </a:endParaRPr>
          </a:p>
        </p:txBody>
      </p:sp>
      <p:sp>
        <p:nvSpPr>
          <p:cNvPr id="3" name="Marcador de contenido 2"/>
          <p:cNvSpPr>
            <a:spLocks noGrp="1"/>
          </p:cNvSpPr>
          <p:nvPr>
            <p:ph idx="1"/>
          </p:nvPr>
        </p:nvSpPr>
        <p:spPr>
          <a:xfrm>
            <a:off x="838200" y="860612"/>
            <a:ext cx="10515600" cy="5701553"/>
          </a:xfrm>
        </p:spPr>
        <p:txBody>
          <a:bodyPr>
            <a:normAutofit/>
          </a:bodyPr>
          <a:lstStyle/>
          <a:p>
            <a:pPr marL="0" indent="0">
              <a:buNone/>
            </a:pPr>
            <a:r>
              <a:rPr lang="en-US" sz="1100" dirty="0" smtClean="0"/>
              <a:t>Because </a:t>
            </a:r>
            <a:r>
              <a:rPr lang="en-US" sz="1100" dirty="0"/>
              <a:t>our Proprietary High Yielding, Long Living, Drought Resistant Patented Castor Strain/s are not related to the open market or public, we hold an advantage as our Oil Prices (Energy Cost) are done on a fixed exclusive contractual basis allowing for economic and political stability, combating </a:t>
            </a:r>
            <a:r>
              <a:rPr lang="en-US" sz="1100" dirty="0" smtClean="0"/>
              <a:t>market fluctuations and inflation. In Central America we work on a 15-year fixed contractual price with our cooperative of farmers, with the price increasing slightly every 5-years.  </a:t>
            </a:r>
          </a:p>
          <a:p>
            <a:r>
              <a:rPr lang="en-US" sz="1100" dirty="0" smtClean="0"/>
              <a:t>Here in Italy we would like to work on the same basis, however it is not imperative as we will implement an open door policy that allows for participation on a 3-year minimum basis with our price fixed to all members and we will not increase our pricing until 2029/2030, anyone joining in this timeframe will be subject to the standard price fixed offering. Our price in Central America is 0.17c per kg, equivalent to 1,100.00 per hectare, here we offer our Italian farmers 0.30c per kg, nearly double - Italian Quality = Italian Made. </a:t>
            </a:r>
          </a:p>
          <a:p>
            <a:r>
              <a:rPr lang="en-US" sz="1100" dirty="0" smtClean="0"/>
              <a:t>(It is estimated ENI Africa pay their farmers less than 900 per hectare if they pay fair market price based on their presumed average yields of 1.5-tons to maximum 2-tons Castor seed per hectare per year (World Average is 1-Ton Per Hectare, Per Year), or even possibly less than 600.00 per hectare, should they look to acquire below market seen as they are investing in Africa one would presume so?) This explains why ENI are in Africa, it’s essentially twice to three times cheaper to produce in Africa, but yet we still by paying our Italian Farmers Fair Wage can undercut at retail ENI or any other competition, thanks to our proprietary intellectual property in the form of a seed, plant it and watch it grow.</a:t>
            </a:r>
          </a:p>
          <a:p>
            <a:r>
              <a:rPr lang="en-US" sz="1100" dirty="0" smtClean="0"/>
              <a:t>Castor </a:t>
            </a:r>
            <a:r>
              <a:rPr lang="en-US" sz="1100" dirty="0"/>
              <a:t>Oil is vital in the advances in medicine and technology, used in 100s of applications and components/products in these two industries alone, most recent advances are bio-plastics, castor Bio-degradable plastic is up to 13 times stronger than fossil plastics. By mixing 61% Castor Bio- Plastics with 39% Fossil plastics it retains its bio-degradable characteristics, hence it is possible to eliminate our fossil plastic footprint by recycling and redistributing, should the new-plastics combination end up in the ocean they disintegrate and become fish or plankton food and if in a landfill they become/act as compost/fertilizer</a:t>
            </a:r>
            <a:r>
              <a:rPr lang="en-US" sz="1100" dirty="0" smtClean="0"/>
              <a:t>.</a:t>
            </a:r>
            <a:endParaRPr lang="en-US" sz="1100" dirty="0"/>
          </a:p>
          <a:p>
            <a:r>
              <a:rPr lang="en-US" sz="1100" dirty="0"/>
              <a:t>We are currently working with many Universities (one of which is </a:t>
            </a:r>
            <a:r>
              <a:rPr lang="en-US" sz="1100" dirty="0" err="1"/>
              <a:t>Politecnico</a:t>
            </a:r>
            <a:r>
              <a:rPr lang="en-US" sz="1100" dirty="0"/>
              <a:t> Di Torino, Italy, David </a:t>
            </a:r>
            <a:r>
              <a:rPr lang="en-US" sz="1100" dirty="0" err="1"/>
              <a:t>Chiaramonti</a:t>
            </a:r>
            <a:r>
              <a:rPr lang="en-US" sz="1100" dirty="0"/>
              <a:t> Energy Department), plus we are currently in collaboration with Universities in Istanbul, Turkey &amp; Bengal, India in relation to using Castor Oil &amp; Ricin Extract and Castor Honey &amp; </a:t>
            </a:r>
            <a:r>
              <a:rPr lang="en-US" sz="1100" dirty="0" err="1"/>
              <a:t>Propolis</a:t>
            </a:r>
            <a:r>
              <a:rPr lang="en-US" sz="1100" dirty="0"/>
              <a:t> as an Anti-Cancer Remedy, currently exploring Castors medicinal properties and capabilities.  </a:t>
            </a:r>
          </a:p>
          <a:p>
            <a:pPr marL="0" indent="0">
              <a:buNone/>
            </a:pPr>
            <a:r>
              <a:rPr lang="en-US" sz="1100" b="1" dirty="0"/>
              <a:t>Our Roadmap</a:t>
            </a:r>
          </a:p>
          <a:p>
            <a:r>
              <a:rPr lang="en-US" sz="1100" b="1" dirty="0"/>
              <a:t>PHASE 1: SEED</a:t>
            </a:r>
            <a:endParaRPr lang="en-US" sz="1100" dirty="0"/>
          </a:p>
          <a:p>
            <a:r>
              <a:rPr lang="en-US" sz="1100" b="1" dirty="0"/>
              <a:t>Our Primary objective</a:t>
            </a:r>
            <a:r>
              <a:rPr lang="en-US" sz="1100" dirty="0"/>
              <a:t> is to cultivate a minimum pilot of 1,000 to 1,500 hectares Castor Cultivation together with existing and new Olive Orchards and together erect a factory that will press Castor Oil along with </a:t>
            </a:r>
            <a:r>
              <a:rPr lang="en-US" sz="1100" dirty="0" smtClean="0"/>
              <a:t>converting </a:t>
            </a:r>
            <a:r>
              <a:rPr lang="en-US" sz="1100" dirty="0"/>
              <a:t>that oil into non-toxic biodiesel and bio-gasoline to be used to generate clean, green renewable combustibles = energy</a:t>
            </a:r>
            <a:r>
              <a:rPr lang="en-US" sz="1100" dirty="0" smtClean="0"/>
              <a:t>.</a:t>
            </a:r>
            <a:endParaRPr lang="en-US" sz="1100" dirty="0"/>
          </a:p>
        </p:txBody>
      </p:sp>
      <p:pic>
        <p:nvPicPr>
          <p:cNvPr id="4" name="Imagen 3" descr="C:\Users\DELL\Downloads\IMG-20230713-WA0083 (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9565" y="5096436"/>
            <a:ext cx="5096435" cy="1573303"/>
          </a:xfrm>
          <a:prstGeom prst="rect">
            <a:avLst/>
          </a:prstGeom>
          <a:noFill/>
          <a:ln>
            <a:noFill/>
          </a:ln>
        </p:spPr>
      </p:pic>
      <p:pic>
        <p:nvPicPr>
          <p:cNvPr id="5" name="Imagen 4" descr="C:\Users\DELL\Downloads\IMG-20230529-WA001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9617" y="5096436"/>
            <a:ext cx="5190566" cy="1613646"/>
          </a:xfrm>
          <a:prstGeom prst="rect">
            <a:avLst/>
          </a:prstGeom>
          <a:noFill/>
          <a:ln>
            <a:noFill/>
          </a:ln>
        </p:spPr>
      </p:pic>
    </p:spTree>
    <p:extLst>
      <p:ext uri="{BB962C8B-B14F-4D97-AF65-F5344CB8AC3E}">
        <p14:creationId xmlns:p14="http://schemas.microsoft.com/office/powerpoint/2010/main" val="250578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DELL\Downloads\IMG-20230713-WA008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6829" y="0"/>
            <a:ext cx="8117454" cy="2433638"/>
          </a:xfrm>
          <a:prstGeom prst="rect">
            <a:avLst/>
          </a:prstGeom>
          <a:noFill/>
          <a:ln>
            <a:noFill/>
          </a:ln>
        </p:spPr>
      </p:pic>
      <p:pic>
        <p:nvPicPr>
          <p:cNvPr id="5" name="Marcador de contenido 4" descr="C:\Users\DELL\Downloads\IMG-20230713-WA0085 (1).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026829" y="2433638"/>
            <a:ext cx="8138342" cy="4262437"/>
          </a:xfrm>
          <a:prstGeom prst="rect">
            <a:avLst/>
          </a:prstGeom>
          <a:noFill/>
          <a:ln>
            <a:noFill/>
          </a:ln>
        </p:spPr>
      </p:pic>
    </p:spTree>
    <p:extLst>
      <p:ext uri="{BB962C8B-B14F-4D97-AF65-F5344CB8AC3E}">
        <p14:creationId xmlns:p14="http://schemas.microsoft.com/office/powerpoint/2010/main" val="4085498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Imagen 12" descr="IMG-20230529-WA0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463" y="2716905"/>
            <a:ext cx="1385047" cy="1668235"/>
          </a:xfrm>
          <a:prstGeom prst="rect">
            <a:avLst/>
          </a:prstGeom>
          <a:noFill/>
          <a:extLst>
            <a:ext uri="{909E8E84-426E-40DD-AFC4-6F175D3DCCD1}">
              <a14:hiddenFill xmlns:a14="http://schemas.microsoft.com/office/drawing/2010/main">
                <a:solidFill>
                  <a:srgbClr val="FFFFFF"/>
                </a:solidFill>
              </a14:hiddenFill>
            </a:ext>
          </a:extLst>
        </p:spPr>
      </p:pic>
      <p:pic>
        <p:nvPicPr>
          <p:cNvPr id="1025" name="Imagen 13" descr="IMG-20230713-WA007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042" y="451951"/>
            <a:ext cx="1261474" cy="167853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193473" y="-349624"/>
            <a:ext cx="6590558" cy="107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Rectángulo 6"/>
          <p:cNvSpPr/>
          <p:nvPr/>
        </p:nvSpPr>
        <p:spPr>
          <a:xfrm>
            <a:off x="378484" y="82619"/>
            <a:ext cx="8122024" cy="369332"/>
          </a:xfrm>
          <a:prstGeom prst="rect">
            <a:avLst/>
          </a:prstGeom>
        </p:spPr>
        <p:txBody>
          <a:bodyPr wrap="square">
            <a:spAutoFit/>
          </a:bodyPr>
          <a:lstStyle/>
          <a:p>
            <a:pPr lvl="0" algn="ctr" eaLnBrk="0" fontAlgn="base" hangingPunct="0">
              <a:spcBef>
                <a:spcPct val="0"/>
              </a:spcBef>
              <a:spcAft>
                <a:spcPct val="0"/>
              </a:spcAft>
            </a:pPr>
            <a:r>
              <a:rPr lang="en-US" altLang="en-US" b="1" dirty="0" err="1" smtClean="0">
                <a:latin typeface="Calibri" panose="020F0502020204030204" pitchFamily="34" charset="0"/>
                <a:ea typeface="Calibri" panose="020F0502020204030204" pitchFamily="34" charset="0"/>
                <a:cs typeface="Times New Roman" panose="02020603050405020304" pitchFamily="18" charset="0"/>
              </a:rPr>
              <a:t>Wainer</a:t>
            </a:r>
            <a:r>
              <a:rPr lang="en-US" altLang="en-US" b="1" dirty="0" smtClean="0">
                <a:latin typeface="Calibri" panose="020F0502020204030204" pitchFamily="34" charset="0"/>
                <a:ea typeface="Calibri" panose="020F0502020204030204" pitchFamily="34" charset="0"/>
                <a:cs typeface="Times New Roman" panose="02020603050405020304" pitchFamily="18" charset="0"/>
              </a:rPr>
              <a:t> J2 </a:t>
            </a:r>
            <a:r>
              <a:rPr lang="en-US" altLang="en-US" b="1" dirty="0">
                <a:latin typeface="Calibri" panose="020F0502020204030204" pitchFamily="34" charset="0"/>
                <a:ea typeface="Calibri" panose="020F0502020204030204" pitchFamily="34" charset="0"/>
                <a:cs typeface="Times New Roman" panose="02020603050405020304" pitchFamily="18" charset="0"/>
              </a:rPr>
              <a:t>Castor Strain</a:t>
            </a:r>
            <a:endParaRPr lang="en-US" altLang="en-US" sz="3200" dirty="0">
              <a:latin typeface="Arial" panose="020B0604020202020204" pitchFamily="34" charset="0"/>
            </a:endParaRPr>
          </a:p>
        </p:txBody>
      </p:sp>
      <p:pic>
        <p:nvPicPr>
          <p:cNvPr id="12" name="Picture 12538"/>
          <p:cNvPicPr>
            <a:picLocks noGrp="1"/>
          </p:cNvPicPr>
          <p:nvPr>
            <p:ph idx="1"/>
          </p:nvPr>
        </p:nvPicPr>
        <p:blipFill>
          <a:blip r:embed="rId4"/>
          <a:stretch>
            <a:fillRect/>
          </a:stretch>
        </p:blipFill>
        <p:spPr>
          <a:xfrm>
            <a:off x="8093935" y="153219"/>
            <a:ext cx="2919205" cy="4231921"/>
          </a:xfrm>
          <a:prstGeom prst="rect">
            <a:avLst/>
          </a:prstGeom>
        </p:spPr>
      </p:pic>
      <p:graphicFrame>
        <p:nvGraphicFramePr>
          <p:cNvPr id="8" name="Tabla 7"/>
          <p:cNvGraphicFramePr>
            <a:graphicFrameLocks noGrp="1"/>
          </p:cNvGraphicFramePr>
          <p:nvPr>
            <p:extLst>
              <p:ext uri="{D42A27DB-BD31-4B8C-83A1-F6EECF244321}">
                <p14:modId xmlns:p14="http://schemas.microsoft.com/office/powerpoint/2010/main" val="669930860"/>
              </p:ext>
            </p:extLst>
          </p:nvPr>
        </p:nvGraphicFramePr>
        <p:xfrm>
          <a:off x="1944899" y="451951"/>
          <a:ext cx="4989195" cy="4084012"/>
        </p:xfrm>
        <a:graphic>
          <a:graphicData uri="http://schemas.openxmlformats.org/drawingml/2006/table">
            <a:tbl>
              <a:tblPr firstRow="1" firstCol="1" bandRow="1">
                <a:tableStyleId>{93296810-A885-4BE3-A3E7-6D5BEEA58F35}</a:tableStyleId>
              </a:tblPr>
              <a:tblGrid>
                <a:gridCol w="825500">
                  <a:extLst>
                    <a:ext uri="{9D8B030D-6E8A-4147-A177-3AD203B41FA5}">
                      <a16:colId xmlns:a16="http://schemas.microsoft.com/office/drawing/2014/main" val="2874554687"/>
                    </a:ext>
                  </a:extLst>
                </a:gridCol>
                <a:gridCol w="637540">
                  <a:extLst>
                    <a:ext uri="{9D8B030D-6E8A-4147-A177-3AD203B41FA5}">
                      <a16:colId xmlns:a16="http://schemas.microsoft.com/office/drawing/2014/main" val="3858278436"/>
                    </a:ext>
                  </a:extLst>
                </a:gridCol>
                <a:gridCol w="253365">
                  <a:extLst>
                    <a:ext uri="{9D8B030D-6E8A-4147-A177-3AD203B41FA5}">
                      <a16:colId xmlns:a16="http://schemas.microsoft.com/office/drawing/2014/main" val="2561063660"/>
                    </a:ext>
                  </a:extLst>
                </a:gridCol>
                <a:gridCol w="685165">
                  <a:extLst>
                    <a:ext uri="{9D8B030D-6E8A-4147-A177-3AD203B41FA5}">
                      <a16:colId xmlns:a16="http://schemas.microsoft.com/office/drawing/2014/main" val="1371740086"/>
                    </a:ext>
                  </a:extLst>
                </a:gridCol>
                <a:gridCol w="1324610">
                  <a:extLst>
                    <a:ext uri="{9D8B030D-6E8A-4147-A177-3AD203B41FA5}">
                      <a16:colId xmlns:a16="http://schemas.microsoft.com/office/drawing/2014/main" val="1494956106"/>
                    </a:ext>
                  </a:extLst>
                </a:gridCol>
                <a:gridCol w="1263015">
                  <a:extLst>
                    <a:ext uri="{9D8B030D-6E8A-4147-A177-3AD203B41FA5}">
                      <a16:colId xmlns:a16="http://schemas.microsoft.com/office/drawing/2014/main" val="1110322178"/>
                    </a:ext>
                  </a:extLst>
                </a:gridCol>
              </a:tblGrid>
              <a:tr h="177165">
                <a:tc>
                  <a:txBody>
                    <a:bodyPr/>
                    <a:lstStyle/>
                    <a:p>
                      <a:pPr marR="18415" algn="ctr">
                        <a:lnSpc>
                          <a:spcPct val="107000"/>
                        </a:lnSpc>
                        <a:spcAft>
                          <a:spcPts val="0"/>
                        </a:spcAft>
                      </a:pPr>
                      <a:r>
                        <a:rPr lang="en-US" sz="1100">
                          <a:effectLst/>
                        </a:rPr>
                        <a:t>Month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gridSpan="3">
                  <a:txBody>
                    <a:bodyPr/>
                    <a:lstStyle/>
                    <a:p>
                      <a:pPr marR="18415" algn="ctr">
                        <a:lnSpc>
                          <a:spcPct val="107000"/>
                        </a:lnSpc>
                        <a:spcAft>
                          <a:spcPts val="0"/>
                        </a:spcAft>
                      </a:pPr>
                      <a:r>
                        <a:rPr lang="en-US" sz="1100">
                          <a:effectLst/>
                        </a:rPr>
                        <a:t>Yield (in grams)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hMerge="1">
                  <a:txBody>
                    <a:bodyPr/>
                    <a:lstStyle/>
                    <a:p>
                      <a:endParaRPr lang="en-US"/>
                    </a:p>
                  </a:txBody>
                  <a:tcPr/>
                </a:tc>
                <a:tc hMerge="1">
                  <a:txBody>
                    <a:bodyPr/>
                    <a:lstStyle/>
                    <a:p>
                      <a:endParaRPr lang="en-US"/>
                    </a:p>
                  </a:txBody>
                  <a:tcPr/>
                </a:tc>
                <a:tc>
                  <a:txBody>
                    <a:bodyPr/>
                    <a:lstStyle/>
                    <a:p>
                      <a:pPr marR="15875" algn="ctr">
                        <a:lnSpc>
                          <a:spcPct val="107000"/>
                        </a:lnSpc>
                        <a:spcAft>
                          <a:spcPts val="0"/>
                        </a:spcAft>
                      </a:pPr>
                      <a:r>
                        <a:rPr lang="en-US" sz="1100">
                          <a:effectLst/>
                        </a:rPr>
                        <a:t>Average (in grams)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5875" algn="ctr">
                        <a:lnSpc>
                          <a:spcPct val="107000"/>
                        </a:lnSpc>
                        <a:spcAft>
                          <a:spcPts val="0"/>
                        </a:spcAft>
                      </a:pPr>
                      <a:r>
                        <a:rPr lang="en-US" sz="1100">
                          <a:effectLst/>
                        </a:rPr>
                        <a:t>Average (in LBS)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extLst>
                  <a:ext uri="{0D108BD9-81ED-4DB2-BD59-A6C34878D82A}">
                    <a16:rowId xmlns:a16="http://schemas.microsoft.com/office/drawing/2014/main" val="2032768507"/>
                  </a:ext>
                </a:extLst>
              </a:tr>
              <a:tr h="198755">
                <a:tc>
                  <a:txBody>
                    <a:bodyPr/>
                    <a:lstStyle/>
                    <a:p>
                      <a:pPr marR="19685" algn="ctr">
                        <a:lnSpc>
                          <a:spcPct val="107000"/>
                        </a:lnSpc>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9050" algn="ctr">
                        <a:lnSpc>
                          <a:spcPct val="107000"/>
                        </a:lnSpc>
                        <a:spcAft>
                          <a:spcPts val="0"/>
                        </a:spcAft>
                      </a:pPr>
                      <a:r>
                        <a:rPr lang="en-US" sz="1100">
                          <a:effectLst/>
                        </a:rPr>
                        <a:t>n/a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algn="l">
                        <a:lnSpc>
                          <a:spcPct val="107000"/>
                        </a:lnSpc>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7145" algn="ctr">
                        <a:lnSpc>
                          <a:spcPct val="107000"/>
                        </a:lnSpc>
                        <a:spcAft>
                          <a:spcPts val="0"/>
                        </a:spcAft>
                      </a:pPr>
                      <a:r>
                        <a:rPr lang="en-US" sz="1100">
                          <a:effectLst/>
                        </a:rPr>
                        <a:t>n/a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7145" algn="ctr">
                        <a:lnSpc>
                          <a:spcPct val="107000"/>
                        </a:lnSpc>
                        <a:spcAft>
                          <a:spcPts val="0"/>
                        </a:spcAft>
                      </a:pPr>
                      <a:r>
                        <a:rPr lang="en-US" sz="1100">
                          <a:effectLst/>
                        </a:rPr>
                        <a:t>n/a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7145" algn="ctr">
                        <a:lnSpc>
                          <a:spcPct val="107000"/>
                        </a:lnSpc>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extLst>
                  <a:ext uri="{0D108BD9-81ED-4DB2-BD59-A6C34878D82A}">
                    <a16:rowId xmlns:a16="http://schemas.microsoft.com/office/drawing/2014/main" val="3044092662"/>
                  </a:ext>
                </a:extLst>
              </a:tr>
              <a:tr h="198755">
                <a:tc>
                  <a:txBody>
                    <a:bodyPr/>
                    <a:lstStyle/>
                    <a:p>
                      <a:pPr marR="19685" algn="ctr">
                        <a:lnSpc>
                          <a:spcPct val="107000"/>
                        </a:lnSpc>
                        <a:spcAft>
                          <a:spcPts val="0"/>
                        </a:spcAft>
                      </a:pPr>
                      <a:r>
                        <a:rPr lang="en-US" sz="11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9050" algn="ctr">
                        <a:lnSpc>
                          <a:spcPct val="107000"/>
                        </a:lnSpc>
                        <a:spcAft>
                          <a:spcPts val="0"/>
                        </a:spcAft>
                      </a:pPr>
                      <a:r>
                        <a:rPr lang="en-US" sz="1100">
                          <a:effectLst/>
                        </a:rPr>
                        <a:t>n/a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algn="l">
                        <a:lnSpc>
                          <a:spcPct val="107000"/>
                        </a:lnSpc>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7145" algn="ctr">
                        <a:lnSpc>
                          <a:spcPct val="107000"/>
                        </a:lnSpc>
                        <a:spcAft>
                          <a:spcPts val="0"/>
                        </a:spcAft>
                      </a:pPr>
                      <a:r>
                        <a:rPr lang="en-US" sz="1100">
                          <a:effectLst/>
                        </a:rPr>
                        <a:t>n/a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7145" algn="ctr">
                        <a:lnSpc>
                          <a:spcPct val="107000"/>
                        </a:lnSpc>
                        <a:spcAft>
                          <a:spcPts val="0"/>
                        </a:spcAft>
                      </a:pPr>
                      <a:r>
                        <a:rPr lang="en-US" sz="1100">
                          <a:effectLst/>
                        </a:rPr>
                        <a:t>n/a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7145" algn="ctr">
                        <a:lnSpc>
                          <a:spcPct val="107000"/>
                        </a:lnSpc>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extLst>
                  <a:ext uri="{0D108BD9-81ED-4DB2-BD59-A6C34878D82A}">
                    <a16:rowId xmlns:a16="http://schemas.microsoft.com/office/drawing/2014/main" val="2197702460"/>
                  </a:ext>
                </a:extLst>
              </a:tr>
              <a:tr h="198755">
                <a:tc>
                  <a:txBody>
                    <a:bodyPr/>
                    <a:lstStyle/>
                    <a:p>
                      <a:pPr marR="19685" algn="ctr">
                        <a:lnSpc>
                          <a:spcPct val="107000"/>
                        </a:lnSpc>
                        <a:spcAft>
                          <a:spcPts val="0"/>
                        </a:spcAft>
                      </a:pPr>
                      <a:r>
                        <a:rPr lang="en-US"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8415" algn="ctr">
                        <a:lnSpc>
                          <a:spcPct val="107000"/>
                        </a:lnSpc>
                        <a:spcAft>
                          <a:spcPts val="0"/>
                        </a:spcAft>
                      </a:pPr>
                      <a:r>
                        <a:rPr lang="en-US" sz="1100">
                          <a:effectLst/>
                        </a:rPr>
                        <a:t>n/a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algn="l">
                        <a:lnSpc>
                          <a:spcPct val="107000"/>
                        </a:lnSpc>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7145" algn="ctr">
                        <a:lnSpc>
                          <a:spcPct val="107000"/>
                        </a:lnSpc>
                        <a:spcAft>
                          <a:spcPts val="0"/>
                        </a:spcAft>
                      </a:pPr>
                      <a:r>
                        <a:rPr lang="en-US" sz="1100">
                          <a:effectLst/>
                        </a:rPr>
                        <a:t>n/a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7145" algn="ctr">
                        <a:lnSpc>
                          <a:spcPct val="107000"/>
                        </a:lnSpc>
                        <a:spcAft>
                          <a:spcPts val="0"/>
                        </a:spcAft>
                      </a:pPr>
                      <a:r>
                        <a:rPr lang="en-US" sz="1100">
                          <a:effectLst/>
                        </a:rPr>
                        <a:t>n/a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7145" algn="ctr">
                        <a:lnSpc>
                          <a:spcPct val="107000"/>
                        </a:lnSpc>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extLst>
                  <a:ext uri="{0D108BD9-81ED-4DB2-BD59-A6C34878D82A}">
                    <a16:rowId xmlns:a16="http://schemas.microsoft.com/office/drawing/2014/main" val="22137164"/>
                  </a:ext>
                </a:extLst>
              </a:tr>
              <a:tr h="198755">
                <a:tc>
                  <a:txBody>
                    <a:bodyPr/>
                    <a:lstStyle/>
                    <a:p>
                      <a:pPr marR="19685" algn="ctr">
                        <a:lnSpc>
                          <a:spcPct val="107000"/>
                        </a:lnSpc>
                        <a:spcAft>
                          <a:spcPts val="0"/>
                        </a:spcAft>
                      </a:pPr>
                      <a:r>
                        <a:rPr lang="en-US" sz="1100">
                          <a:effectLst/>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9050" algn="ctr">
                        <a:lnSpc>
                          <a:spcPct val="107000"/>
                        </a:lnSpc>
                        <a:spcAft>
                          <a:spcPts val="0"/>
                        </a:spcAft>
                      </a:pPr>
                      <a:r>
                        <a:rPr lang="en-US" sz="1100">
                          <a:effectLst/>
                        </a:rPr>
                        <a:t>40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algn="l">
                        <a:lnSpc>
                          <a:spcPct val="107000"/>
                        </a:lnSpc>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7780" algn="ctr">
                        <a:lnSpc>
                          <a:spcPct val="107000"/>
                        </a:lnSpc>
                        <a:spcAft>
                          <a:spcPts val="0"/>
                        </a:spcAft>
                      </a:pPr>
                      <a:r>
                        <a:rPr lang="en-US" sz="1100">
                          <a:effectLst/>
                        </a:rPr>
                        <a:t>60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7780" algn="ctr">
                        <a:lnSpc>
                          <a:spcPct val="107000"/>
                        </a:lnSpc>
                        <a:spcAft>
                          <a:spcPts val="0"/>
                        </a:spcAft>
                      </a:pPr>
                      <a:r>
                        <a:rPr lang="en-US" sz="1100">
                          <a:effectLst/>
                        </a:rPr>
                        <a:t>50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5875" algn="ctr">
                        <a:lnSpc>
                          <a:spcPct val="107000"/>
                        </a:lnSpc>
                        <a:spcAft>
                          <a:spcPts val="0"/>
                        </a:spcAft>
                      </a:pPr>
                      <a:r>
                        <a:rPr lang="en-US" sz="1100">
                          <a:effectLst/>
                        </a:rPr>
                        <a:t>0.11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extLst>
                  <a:ext uri="{0D108BD9-81ED-4DB2-BD59-A6C34878D82A}">
                    <a16:rowId xmlns:a16="http://schemas.microsoft.com/office/drawing/2014/main" val="2231081761"/>
                  </a:ext>
                </a:extLst>
              </a:tr>
              <a:tr h="198755">
                <a:tc>
                  <a:txBody>
                    <a:bodyPr/>
                    <a:lstStyle/>
                    <a:p>
                      <a:pPr marR="19685" algn="ctr">
                        <a:lnSpc>
                          <a:spcPct val="107000"/>
                        </a:lnSpc>
                        <a:spcAft>
                          <a:spcPts val="0"/>
                        </a:spcAft>
                      </a:pPr>
                      <a:r>
                        <a:rPr lang="en-US" sz="11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9050" algn="ctr">
                        <a:lnSpc>
                          <a:spcPct val="107000"/>
                        </a:lnSpc>
                        <a:spcAft>
                          <a:spcPts val="0"/>
                        </a:spcAft>
                      </a:pPr>
                      <a:r>
                        <a:rPr lang="en-US" sz="1100">
                          <a:effectLst/>
                        </a:rPr>
                        <a:t>60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algn="l">
                        <a:lnSpc>
                          <a:spcPct val="107000"/>
                        </a:lnSpc>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7780" algn="ctr">
                        <a:lnSpc>
                          <a:spcPct val="107000"/>
                        </a:lnSpc>
                        <a:spcAft>
                          <a:spcPts val="0"/>
                        </a:spcAft>
                      </a:pPr>
                      <a:r>
                        <a:rPr lang="en-US" sz="1100">
                          <a:effectLst/>
                        </a:rPr>
                        <a:t>80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7780" algn="ctr">
                        <a:lnSpc>
                          <a:spcPct val="107000"/>
                        </a:lnSpc>
                        <a:spcAft>
                          <a:spcPts val="0"/>
                        </a:spcAft>
                      </a:pPr>
                      <a:r>
                        <a:rPr lang="en-US" sz="1100">
                          <a:effectLst/>
                        </a:rPr>
                        <a:t>70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5875" algn="ctr">
                        <a:lnSpc>
                          <a:spcPct val="107000"/>
                        </a:lnSpc>
                        <a:spcAft>
                          <a:spcPts val="0"/>
                        </a:spcAft>
                      </a:pPr>
                      <a:r>
                        <a:rPr lang="en-US" sz="1100">
                          <a:effectLst/>
                        </a:rPr>
                        <a:t>0.15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extLst>
                  <a:ext uri="{0D108BD9-81ED-4DB2-BD59-A6C34878D82A}">
                    <a16:rowId xmlns:a16="http://schemas.microsoft.com/office/drawing/2014/main" val="543520010"/>
                  </a:ext>
                </a:extLst>
              </a:tr>
              <a:tr h="198755">
                <a:tc>
                  <a:txBody>
                    <a:bodyPr/>
                    <a:lstStyle/>
                    <a:p>
                      <a:pPr marR="19685" algn="ctr">
                        <a:lnSpc>
                          <a:spcPct val="107000"/>
                        </a:lnSpc>
                        <a:spcAft>
                          <a:spcPts val="0"/>
                        </a:spcAft>
                      </a:pPr>
                      <a:r>
                        <a:rPr lang="en-US" sz="1100">
                          <a:effectLst/>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9050" algn="ctr">
                        <a:lnSpc>
                          <a:spcPct val="107000"/>
                        </a:lnSpc>
                        <a:spcAft>
                          <a:spcPts val="0"/>
                        </a:spcAft>
                      </a:pPr>
                      <a:r>
                        <a:rPr lang="en-US" sz="1100">
                          <a:effectLst/>
                        </a:rPr>
                        <a:t>80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algn="l">
                        <a:lnSpc>
                          <a:spcPct val="107000"/>
                        </a:lnSpc>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9050" algn="ctr">
                        <a:lnSpc>
                          <a:spcPct val="107000"/>
                        </a:lnSpc>
                        <a:spcAft>
                          <a:spcPts val="0"/>
                        </a:spcAft>
                      </a:pPr>
                      <a:r>
                        <a:rPr lang="en-US" sz="1100">
                          <a:effectLst/>
                        </a:rPr>
                        <a:t>100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7780" algn="ctr">
                        <a:lnSpc>
                          <a:spcPct val="107000"/>
                        </a:lnSpc>
                        <a:spcAft>
                          <a:spcPts val="0"/>
                        </a:spcAft>
                      </a:pPr>
                      <a:r>
                        <a:rPr lang="en-US" sz="1100">
                          <a:effectLst/>
                        </a:rPr>
                        <a:t>90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5875" algn="ctr">
                        <a:lnSpc>
                          <a:spcPct val="107000"/>
                        </a:lnSpc>
                        <a:spcAft>
                          <a:spcPts val="0"/>
                        </a:spcAft>
                      </a:pPr>
                      <a:r>
                        <a:rPr lang="en-US" sz="1100">
                          <a:effectLst/>
                        </a:rPr>
                        <a:t>0.20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extLst>
                  <a:ext uri="{0D108BD9-81ED-4DB2-BD59-A6C34878D82A}">
                    <a16:rowId xmlns:a16="http://schemas.microsoft.com/office/drawing/2014/main" val="2655563794"/>
                  </a:ext>
                </a:extLst>
              </a:tr>
              <a:tr h="198755">
                <a:tc>
                  <a:txBody>
                    <a:bodyPr/>
                    <a:lstStyle/>
                    <a:p>
                      <a:pPr marR="19685" algn="ctr">
                        <a:lnSpc>
                          <a:spcPct val="107000"/>
                        </a:lnSpc>
                        <a:spcAft>
                          <a:spcPts val="0"/>
                        </a:spcAft>
                      </a:pPr>
                      <a:r>
                        <a:rPr lang="en-US" sz="11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7780" algn="ctr">
                        <a:lnSpc>
                          <a:spcPct val="107000"/>
                        </a:lnSpc>
                        <a:spcAft>
                          <a:spcPts val="0"/>
                        </a:spcAft>
                      </a:pPr>
                      <a:r>
                        <a:rPr lang="en-US" sz="1100">
                          <a:effectLst/>
                        </a:rPr>
                        <a:t>100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algn="l">
                        <a:lnSpc>
                          <a:spcPct val="107000"/>
                        </a:lnSpc>
                        <a:spcAft>
                          <a:spcPts val="0"/>
                        </a:spcAft>
                      </a:pPr>
                      <a:r>
                        <a:rPr lang="en-US" sz="1100" dirty="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9050" algn="ctr">
                        <a:lnSpc>
                          <a:spcPct val="107000"/>
                        </a:lnSpc>
                        <a:spcAft>
                          <a:spcPts val="0"/>
                        </a:spcAft>
                      </a:pPr>
                      <a:r>
                        <a:rPr lang="en-US" sz="1100">
                          <a:effectLst/>
                        </a:rPr>
                        <a:t>120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6510" algn="ctr">
                        <a:lnSpc>
                          <a:spcPct val="107000"/>
                        </a:lnSpc>
                        <a:spcAft>
                          <a:spcPts val="0"/>
                        </a:spcAft>
                      </a:pPr>
                      <a:r>
                        <a:rPr lang="en-US" sz="1100">
                          <a:effectLst/>
                        </a:rPr>
                        <a:t>110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5875" algn="ctr">
                        <a:lnSpc>
                          <a:spcPct val="107000"/>
                        </a:lnSpc>
                        <a:spcAft>
                          <a:spcPts val="0"/>
                        </a:spcAft>
                      </a:pPr>
                      <a:r>
                        <a:rPr lang="en-US" sz="1100">
                          <a:effectLst/>
                        </a:rPr>
                        <a:t>0.24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extLst>
                  <a:ext uri="{0D108BD9-81ED-4DB2-BD59-A6C34878D82A}">
                    <a16:rowId xmlns:a16="http://schemas.microsoft.com/office/drawing/2014/main" val="1506983631"/>
                  </a:ext>
                </a:extLst>
              </a:tr>
              <a:tr h="198755">
                <a:tc>
                  <a:txBody>
                    <a:bodyPr/>
                    <a:lstStyle/>
                    <a:p>
                      <a:pPr marR="19685" algn="ctr">
                        <a:lnSpc>
                          <a:spcPct val="107000"/>
                        </a:lnSpc>
                        <a:spcAft>
                          <a:spcPts val="0"/>
                        </a:spcAft>
                      </a:pPr>
                      <a:r>
                        <a:rPr lang="en-US" sz="11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7780" algn="ctr">
                        <a:lnSpc>
                          <a:spcPct val="107000"/>
                        </a:lnSpc>
                        <a:spcAft>
                          <a:spcPts val="0"/>
                        </a:spcAft>
                      </a:pPr>
                      <a:r>
                        <a:rPr lang="en-US" sz="1100">
                          <a:effectLst/>
                        </a:rPr>
                        <a:t>120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algn="l">
                        <a:lnSpc>
                          <a:spcPct val="107000"/>
                        </a:lnSpc>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9050" algn="ctr">
                        <a:lnSpc>
                          <a:spcPct val="107000"/>
                        </a:lnSpc>
                        <a:spcAft>
                          <a:spcPts val="0"/>
                        </a:spcAft>
                      </a:pPr>
                      <a:r>
                        <a:rPr lang="en-US" sz="1100">
                          <a:effectLst/>
                        </a:rPr>
                        <a:t>140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6510" algn="ctr">
                        <a:lnSpc>
                          <a:spcPct val="107000"/>
                        </a:lnSpc>
                        <a:spcAft>
                          <a:spcPts val="0"/>
                        </a:spcAft>
                      </a:pPr>
                      <a:r>
                        <a:rPr lang="en-US" sz="1100">
                          <a:effectLst/>
                        </a:rPr>
                        <a:t>130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5875" algn="ctr">
                        <a:lnSpc>
                          <a:spcPct val="107000"/>
                        </a:lnSpc>
                        <a:spcAft>
                          <a:spcPts val="0"/>
                        </a:spcAft>
                      </a:pPr>
                      <a:r>
                        <a:rPr lang="en-US" sz="1100">
                          <a:effectLst/>
                        </a:rPr>
                        <a:t>0.29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extLst>
                  <a:ext uri="{0D108BD9-81ED-4DB2-BD59-A6C34878D82A}">
                    <a16:rowId xmlns:a16="http://schemas.microsoft.com/office/drawing/2014/main" val="3932180397"/>
                  </a:ext>
                </a:extLst>
              </a:tr>
              <a:tr h="198755">
                <a:tc>
                  <a:txBody>
                    <a:bodyPr/>
                    <a:lstStyle/>
                    <a:p>
                      <a:pPr marR="19685" algn="ctr">
                        <a:lnSpc>
                          <a:spcPct val="107000"/>
                        </a:lnSpc>
                        <a:spcAft>
                          <a:spcPts val="0"/>
                        </a:spcAft>
                      </a:pPr>
                      <a:r>
                        <a:rPr lang="en-US" sz="11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7780" algn="ctr">
                        <a:lnSpc>
                          <a:spcPct val="107000"/>
                        </a:lnSpc>
                        <a:spcAft>
                          <a:spcPts val="0"/>
                        </a:spcAft>
                      </a:pPr>
                      <a:r>
                        <a:rPr lang="en-US" sz="1100">
                          <a:effectLst/>
                        </a:rPr>
                        <a:t>140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algn="l">
                        <a:lnSpc>
                          <a:spcPct val="107000"/>
                        </a:lnSpc>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9050" algn="ctr">
                        <a:lnSpc>
                          <a:spcPct val="107000"/>
                        </a:lnSpc>
                        <a:spcAft>
                          <a:spcPts val="0"/>
                        </a:spcAft>
                      </a:pPr>
                      <a:r>
                        <a:rPr lang="en-US" sz="1100">
                          <a:effectLst/>
                        </a:rPr>
                        <a:t>160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6510" algn="ctr">
                        <a:lnSpc>
                          <a:spcPct val="107000"/>
                        </a:lnSpc>
                        <a:spcAft>
                          <a:spcPts val="0"/>
                        </a:spcAft>
                      </a:pPr>
                      <a:r>
                        <a:rPr lang="en-US" sz="1100">
                          <a:effectLst/>
                        </a:rPr>
                        <a:t>150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5875" algn="ctr">
                        <a:lnSpc>
                          <a:spcPct val="107000"/>
                        </a:lnSpc>
                        <a:spcAft>
                          <a:spcPts val="0"/>
                        </a:spcAft>
                      </a:pPr>
                      <a:r>
                        <a:rPr lang="en-US" sz="1100">
                          <a:effectLst/>
                        </a:rPr>
                        <a:t>0.33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extLst>
                  <a:ext uri="{0D108BD9-81ED-4DB2-BD59-A6C34878D82A}">
                    <a16:rowId xmlns:a16="http://schemas.microsoft.com/office/drawing/2014/main" val="371389583"/>
                  </a:ext>
                </a:extLst>
              </a:tr>
              <a:tr h="198755">
                <a:tc>
                  <a:txBody>
                    <a:bodyPr/>
                    <a:lstStyle/>
                    <a:p>
                      <a:pPr marR="17145" algn="ctr">
                        <a:lnSpc>
                          <a:spcPct val="107000"/>
                        </a:lnSpc>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7780" algn="ctr">
                        <a:lnSpc>
                          <a:spcPct val="107000"/>
                        </a:lnSpc>
                        <a:spcAft>
                          <a:spcPts val="0"/>
                        </a:spcAft>
                      </a:pPr>
                      <a:r>
                        <a:rPr lang="en-US" sz="1100">
                          <a:effectLst/>
                        </a:rPr>
                        <a:t>160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algn="l">
                        <a:lnSpc>
                          <a:spcPct val="107000"/>
                        </a:lnSpc>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9050" algn="ctr">
                        <a:lnSpc>
                          <a:spcPct val="107000"/>
                        </a:lnSpc>
                        <a:spcAft>
                          <a:spcPts val="0"/>
                        </a:spcAft>
                      </a:pPr>
                      <a:r>
                        <a:rPr lang="en-US" sz="1100">
                          <a:effectLst/>
                        </a:rPr>
                        <a:t>180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6510" algn="ctr">
                        <a:lnSpc>
                          <a:spcPct val="107000"/>
                        </a:lnSpc>
                        <a:spcAft>
                          <a:spcPts val="0"/>
                        </a:spcAft>
                      </a:pPr>
                      <a:r>
                        <a:rPr lang="en-US" sz="1100">
                          <a:effectLst/>
                        </a:rPr>
                        <a:t>170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5875" algn="ctr">
                        <a:lnSpc>
                          <a:spcPct val="107000"/>
                        </a:lnSpc>
                        <a:spcAft>
                          <a:spcPts val="0"/>
                        </a:spcAft>
                      </a:pPr>
                      <a:r>
                        <a:rPr lang="en-US" sz="1100">
                          <a:effectLst/>
                        </a:rPr>
                        <a:t>0.37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extLst>
                  <a:ext uri="{0D108BD9-81ED-4DB2-BD59-A6C34878D82A}">
                    <a16:rowId xmlns:a16="http://schemas.microsoft.com/office/drawing/2014/main" val="1584028703"/>
                  </a:ext>
                </a:extLst>
              </a:tr>
              <a:tr h="198755">
                <a:tc>
                  <a:txBody>
                    <a:bodyPr/>
                    <a:lstStyle/>
                    <a:p>
                      <a:pPr marR="17145" algn="ctr">
                        <a:lnSpc>
                          <a:spcPct val="107000"/>
                        </a:lnSpc>
                        <a:spcAft>
                          <a:spcPts val="0"/>
                        </a:spcAft>
                      </a:pPr>
                      <a:r>
                        <a:rPr lang="en-US" sz="1100">
                          <a:effectLst/>
                        </a:rPr>
                        <a:t>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7780" algn="ctr">
                        <a:lnSpc>
                          <a:spcPct val="107000"/>
                        </a:lnSpc>
                        <a:spcAft>
                          <a:spcPts val="0"/>
                        </a:spcAft>
                      </a:pPr>
                      <a:r>
                        <a:rPr lang="en-US" sz="1100">
                          <a:effectLst/>
                        </a:rPr>
                        <a:t>180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algn="l">
                        <a:lnSpc>
                          <a:spcPct val="107000"/>
                        </a:lnSpc>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9050" algn="ctr">
                        <a:lnSpc>
                          <a:spcPct val="107000"/>
                        </a:lnSpc>
                        <a:spcAft>
                          <a:spcPts val="0"/>
                        </a:spcAft>
                      </a:pPr>
                      <a:r>
                        <a:rPr lang="en-US" sz="1100">
                          <a:effectLst/>
                        </a:rPr>
                        <a:t>200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6510" algn="ctr">
                        <a:lnSpc>
                          <a:spcPct val="107000"/>
                        </a:lnSpc>
                        <a:spcAft>
                          <a:spcPts val="0"/>
                        </a:spcAft>
                      </a:pPr>
                      <a:r>
                        <a:rPr lang="en-US" sz="1100">
                          <a:effectLst/>
                        </a:rPr>
                        <a:t>190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5875" algn="ctr">
                        <a:lnSpc>
                          <a:spcPct val="107000"/>
                        </a:lnSpc>
                        <a:spcAft>
                          <a:spcPts val="0"/>
                        </a:spcAft>
                      </a:pPr>
                      <a:r>
                        <a:rPr lang="en-US" sz="1100">
                          <a:effectLst/>
                        </a:rPr>
                        <a:t>0.42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extLst>
                  <a:ext uri="{0D108BD9-81ED-4DB2-BD59-A6C34878D82A}">
                    <a16:rowId xmlns:a16="http://schemas.microsoft.com/office/drawing/2014/main" val="1184542702"/>
                  </a:ext>
                </a:extLst>
              </a:tr>
              <a:tr h="198755">
                <a:tc>
                  <a:txBody>
                    <a:bodyPr/>
                    <a:lstStyle/>
                    <a:p>
                      <a:pPr marR="17145" algn="ctr">
                        <a:lnSpc>
                          <a:spcPct val="107000"/>
                        </a:lnSpc>
                        <a:spcAft>
                          <a:spcPts val="0"/>
                        </a:spcAft>
                      </a:pPr>
                      <a:r>
                        <a:rPr lang="en-US" sz="1100">
                          <a:effectLst/>
                        </a:rPr>
                        <a:t>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7780" algn="ctr">
                        <a:lnSpc>
                          <a:spcPct val="107000"/>
                        </a:lnSpc>
                        <a:spcAft>
                          <a:spcPts val="0"/>
                        </a:spcAft>
                      </a:pPr>
                      <a:r>
                        <a:rPr lang="en-US" sz="1100">
                          <a:effectLst/>
                        </a:rPr>
                        <a:t>200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algn="l">
                        <a:lnSpc>
                          <a:spcPct val="107000"/>
                        </a:lnSpc>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9050" algn="ctr">
                        <a:lnSpc>
                          <a:spcPct val="107000"/>
                        </a:lnSpc>
                        <a:spcAft>
                          <a:spcPts val="0"/>
                        </a:spcAft>
                      </a:pPr>
                      <a:r>
                        <a:rPr lang="en-US" sz="1100">
                          <a:effectLst/>
                        </a:rPr>
                        <a:t>240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6510" algn="ctr">
                        <a:lnSpc>
                          <a:spcPct val="107000"/>
                        </a:lnSpc>
                        <a:spcAft>
                          <a:spcPts val="0"/>
                        </a:spcAft>
                      </a:pPr>
                      <a:r>
                        <a:rPr lang="en-US" sz="1100">
                          <a:effectLst/>
                        </a:rPr>
                        <a:t>220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5875" algn="ctr">
                        <a:lnSpc>
                          <a:spcPct val="107000"/>
                        </a:lnSpc>
                        <a:spcAft>
                          <a:spcPts val="0"/>
                        </a:spcAft>
                      </a:pPr>
                      <a:r>
                        <a:rPr lang="en-US" sz="1100">
                          <a:effectLst/>
                        </a:rPr>
                        <a:t>0.49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extLst>
                  <a:ext uri="{0D108BD9-81ED-4DB2-BD59-A6C34878D82A}">
                    <a16:rowId xmlns:a16="http://schemas.microsoft.com/office/drawing/2014/main" val="3594171772"/>
                  </a:ext>
                </a:extLst>
              </a:tr>
              <a:tr h="198755">
                <a:tc>
                  <a:txBody>
                    <a:bodyPr/>
                    <a:lstStyle/>
                    <a:p>
                      <a:pPr marR="17145" algn="ctr">
                        <a:lnSpc>
                          <a:spcPct val="107000"/>
                        </a:lnSpc>
                        <a:spcAft>
                          <a:spcPts val="0"/>
                        </a:spcAft>
                      </a:pPr>
                      <a:r>
                        <a:rPr lang="en-US" sz="1100">
                          <a:effectLst/>
                        </a:rPr>
                        <a:t>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7780" algn="ctr">
                        <a:lnSpc>
                          <a:spcPct val="107000"/>
                        </a:lnSpc>
                        <a:spcAft>
                          <a:spcPts val="0"/>
                        </a:spcAft>
                      </a:pPr>
                      <a:r>
                        <a:rPr lang="en-US" sz="1100">
                          <a:effectLst/>
                        </a:rPr>
                        <a:t>240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algn="l">
                        <a:lnSpc>
                          <a:spcPct val="107000"/>
                        </a:lnSpc>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9050" algn="ctr">
                        <a:lnSpc>
                          <a:spcPct val="107000"/>
                        </a:lnSpc>
                        <a:spcAft>
                          <a:spcPts val="0"/>
                        </a:spcAft>
                      </a:pPr>
                      <a:r>
                        <a:rPr lang="en-US" sz="1100">
                          <a:effectLst/>
                        </a:rPr>
                        <a:t>300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6510" algn="ctr">
                        <a:lnSpc>
                          <a:spcPct val="107000"/>
                        </a:lnSpc>
                        <a:spcAft>
                          <a:spcPts val="0"/>
                        </a:spcAft>
                      </a:pPr>
                      <a:r>
                        <a:rPr lang="en-US" sz="1100">
                          <a:effectLst/>
                        </a:rPr>
                        <a:t>270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5875" algn="ctr">
                        <a:lnSpc>
                          <a:spcPct val="107000"/>
                        </a:lnSpc>
                        <a:spcAft>
                          <a:spcPts val="0"/>
                        </a:spcAft>
                      </a:pPr>
                      <a:r>
                        <a:rPr lang="en-US" sz="1100">
                          <a:effectLst/>
                        </a:rPr>
                        <a:t>0.60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extLst>
                  <a:ext uri="{0D108BD9-81ED-4DB2-BD59-A6C34878D82A}">
                    <a16:rowId xmlns:a16="http://schemas.microsoft.com/office/drawing/2014/main" val="3891895824"/>
                  </a:ext>
                </a:extLst>
              </a:tr>
              <a:tr h="198755">
                <a:tc>
                  <a:txBody>
                    <a:bodyPr/>
                    <a:lstStyle/>
                    <a:p>
                      <a:pPr marR="17145" algn="ctr">
                        <a:lnSpc>
                          <a:spcPct val="107000"/>
                        </a:lnSpc>
                        <a:spcAft>
                          <a:spcPts val="0"/>
                        </a:spcAft>
                      </a:pPr>
                      <a:r>
                        <a:rPr lang="en-US" sz="1100">
                          <a:effectLst/>
                        </a:rPr>
                        <a:t>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7780" algn="ctr">
                        <a:lnSpc>
                          <a:spcPct val="107000"/>
                        </a:lnSpc>
                        <a:spcAft>
                          <a:spcPts val="0"/>
                        </a:spcAft>
                      </a:pPr>
                      <a:r>
                        <a:rPr lang="en-US" sz="1100">
                          <a:effectLst/>
                        </a:rPr>
                        <a:t>300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algn="l">
                        <a:lnSpc>
                          <a:spcPct val="107000"/>
                        </a:lnSpc>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9050" algn="ctr">
                        <a:lnSpc>
                          <a:spcPct val="107000"/>
                        </a:lnSpc>
                        <a:spcAft>
                          <a:spcPts val="0"/>
                        </a:spcAft>
                      </a:pPr>
                      <a:r>
                        <a:rPr lang="en-US" sz="1100">
                          <a:effectLst/>
                        </a:rPr>
                        <a:t>375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6510" algn="ctr">
                        <a:lnSpc>
                          <a:spcPct val="107000"/>
                        </a:lnSpc>
                        <a:spcAft>
                          <a:spcPts val="0"/>
                        </a:spcAft>
                      </a:pPr>
                      <a:r>
                        <a:rPr lang="en-US" sz="1100">
                          <a:effectLst/>
                        </a:rPr>
                        <a:t>337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5875" algn="ctr">
                        <a:lnSpc>
                          <a:spcPct val="107000"/>
                        </a:lnSpc>
                        <a:spcAft>
                          <a:spcPts val="0"/>
                        </a:spcAft>
                      </a:pPr>
                      <a:r>
                        <a:rPr lang="en-US" sz="1100">
                          <a:effectLst/>
                        </a:rPr>
                        <a:t>0.74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extLst>
                  <a:ext uri="{0D108BD9-81ED-4DB2-BD59-A6C34878D82A}">
                    <a16:rowId xmlns:a16="http://schemas.microsoft.com/office/drawing/2014/main" val="2218842812"/>
                  </a:ext>
                </a:extLst>
              </a:tr>
              <a:tr h="198755">
                <a:tc>
                  <a:txBody>
                    <a:bodyPr/>
                    <a:lstStyle/>
                    <a:p>
                      <a:pPr marR="17145" algn="ctr">
                        <a:lnSpc>
                          <a:spcPct val="107000"/>
                        </a:lnSpc>
                        <a:spcAft>
                          <a:spcPts val="0"/>
                        </a:spcAft>
                      </a:pPr>
                      <a:r>
                        <a:rPr lang="en-US" sz="1100">
                          <a:effectLst/>
                        </a:rPr>
                        <a:t>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7780" algn="ctr">
                        <a:lnSpc>
                          <a:spcPct val="107000"/>
                        </a:lnSpc>
                        <a:spcAft>
                          <a:spcPts val="0"/>
                        </a:spcAft>
                      </a:pPr>
                      <a:r>
                        <a:rPr lang="en-US" sz="1100">
                          <a:effectLst/>
                        </a:rPr>
                        <a:t>375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algn="l">
                        <a:lnSpc>
                          <a:spcPct val="107000"/>
                        </a:lnSpc>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9050" algn="ctr">
                        <a:lnSpc>
                          <a:spcPct val="107000"/>
                        </a:lnSpc>
                        <a:spcAft>
                          <a:spcPts val="0"/>
                        </a:spcAft>
                      </a:pPr>
                      <a:r>
                        <a:rPr lang="en-US" sz="1100">
                          <a:effectLst/>
                        </a:rPr>
                        <a:t>468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6510" algn="ctr">
                        <a:lnSpc>
                          <a:spcPct val="107000"/>
                        </a:lnSpc>
                        <a:spcAft>
                          <a:spcPts val="0"/>
                        </a:spcAft>
                      </a:pPr>
                      <a:r>
                        <a:rPr lang="en-US" sz="1100">
                          <a:effectLst/>
                        </a:rPr>
                        <a:t>421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5875" algn="ctr">
                        <a:lnSpc>
                          <a:spcPct val="107000"/>
                        </a:lnSpc>
                        <a:spcAft>
                          <a:spcPts val="0"/>
                        </a:spcAft>
                      </a:pPr>
                      <a:r>
                        <a:rPr lang="en-US" sz="1100">
                          <a:effectLst/>
                        </a:rPr>
                        <a:t>0.93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extLst>
                  <a:ext uri="{0D108BD9-81ED-4DB2-BD59-A6C34878D82A}">
                    <a16:rowId xmlns:a16="http://schemas.microsoft.com/office/drawing/2014/main" val="1947752879"/>
                  </a:ext>
                </a:extLst>
              </a:tr>
              <a:tr h="198755">
                <a:tc>
                  <a:txBody>
                    <a:bodyPr/>
                    <a:lstStyle/>
                    <a:p>
                      <a:pPr marR="17145" algn="ctr">
                        <a:lnSpc>
                          <a:spcPct val="107000"/>
                        </a:lnSpc>
                        <a:spcAft>
                          <a:spcPts val="0"/>
                        </a:spcAft>
                      </a:pPr>
                      <a:r>
                        <a:rPr lang="en-US" sz="1100">
                          <a:effectLst/>
                        </a:rPr>
                        <a:t>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7780" algn="ctr">
                        <a:lnSpc>
                          <a:spcPct val="107000"/>
                        </a:lnSpc>
                        <a:spcAft>
                          <a:spcPts val="0"/>
                        </a:spcAft>
                      </a:pPr>
                      <a:r>
                        <a:rPr lang="en-US" sz="1100">
                          <a:effectLst/>
                        </a:rPr>
                        <a:t>468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algn="l">
                        <a:lnSpc>
                          <a:spcPct val="107000"/>
                        </a:lnSpc>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9050" algn="ctr">
                        <a:lnSpc>
                          <a:spcPct val="107000"/>
                        </a:lnSpc>
                        <a:spcAft>
                          <a:spcPts val="0"/>
                        </a:spcAft>
                      </a:pPr>
                      <a:r>
                        <a:rPr lang="en-US" sz="1100">
                          <a:effectLst/>
                        </a:rPr>
                        <a:t>585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6510" algn="ctr">
                        <a:lnSpc>
                          <a:spcPct val="107000"/>
                        </a:lnSpc>
                        <a:spcAft>
                          <a:spcPts val="0"/>
                        </a:spcAft>
                      </a:pPr>
                      <a:r>
                        <a:rPr lang="en-US" sz="1100">
                          <a:effectLst/>
                        </a:rPr>
                        <a:t>526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5875" algn="ctr">
                        <a:lnSpc>
                          <a:spcPct val="107000"/>
                        </a:lnSpc>
                        <a:spcAft>
                          <a:spcPts val="0"/>
                        </a:spcAft>
                      </a:pPr>
                      <a:r>
                        <a:rPr lang="en-US" sz="1100">
                          <a:effectLst/>
                        </a:rPr>
                        <a:t>1.16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extLst>
                  <a:ext uri="{0D108BD9-81ED-4DB2-BD59-A6C34878D82A}">
                    <a16:rowId xmlns:a16="http://schemas.microsoft.com/office/drawing/2014/main" val="1771184635"/>
                  </a:ext>
                </a:extLst>
              </a:tr>
              <a:tr h="198755">
                <a:tc>
                  <a:txBody>
                    <a:bodyPr/>
                    <a:lstStyle/>
                    <a:p>
                      <a:pPr marR="17145" algn="ctr">
                        <a:lnSpc>
                          <a:spcPct val="107000"/>
                        </a:lnSpc>
                        <a:spcAft>
                          <a:spcPts val="0"/>
                        </a:spcAft>
                      </a:pPr>
                      <a:r>
                        <a:rPr lang="en-US" sz="1100">
                          <a:effectLst/>
                        </a:rPr>
                        <a:t>17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7780" algn="ctr">
                        <a:lnSpc>
                          <a:spcPct val="107000"/>
                        </a:lnSpc>
                        <a:spcAft>
                          <a:spcPts val="0"/>
                        </a:spcAft>
                      </a:pPr>
                      <a:r>
                        <a:rPr lang="en-US" sz="1100">
                          <a:effectLst/>
                        </a:rPr>
                        <a:t>585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algn="l">
                        <a:lnSpc>
                          <a:spcPct val="107000"/>
                        </a:lnSpc>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9050" algn="ctr">
                        <a:lnSpc>
                          <a:spcPct val="107000"/>
                        </a:lnSpc>
                        <a:spcAft>
                          <a:spcPts val="0"/>
                        </a:spcAft>
                      </a:pPr>
                      <a:r>
                        <a:rPr lang="en-US" sz="1100">
                          <a:effectLst/>
                        </a:rPr>
                        <a:t>732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6510" algn="ctr">
                        <a:lnSpc>
                          <a:spcPct val="107000"/>
                        </a:lnSpc>
                        <a:spcAft>
                          <a:spcPts val="0"/>
                        </a:spcAft>
                      </a:pPr>
                      <a:r>
                        <a:rPr lang="en-US" sz="1100">
                          <a:effectLst/>
                        </a:rPr>
                        <a:t>658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5875" algn="ctr">
                        <a:lnSpc>
                          <a:spcPct val="107000"/>
                        </a:lnSpc>
                        <a:spcAft>
                          <a:spcPts val="0"/>
                        </a:spcAft>
                      </a:pPr>
                      <a:r>
                        <a:rPr lang="en-US" sz="1100">
                          <a:effectLst/>
                        </a:rPr>
                        <a:t>1.45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extLst>
                  <a:ext uri="{0D108BD9-81ED-4DB2-BD59-A6C34878D82A}">
                    <a16:rowId xmlns:a16="http://schemas.microsoft.com/office/drawing/2014/main" val="3393140282"/>
                  </a:ext>
                </a:extLst>
              </a:tr>
              <a:tr h="198755">
                <a:tc>
                  <a:txBody>
                    <a:bodyPr/>
                    <a:lstStyle/>
                    <a:p>
                      <a:pPr marR="17145" algn="ctr">
                        <a:lnSpc>
                          <a:spcPct val="107000"/>
                        </a:lnSpc>
                        <a:spcAft>
                          <a:spcPts val="0"/>
                        </a:spcAft>
                      </a:pPr>
                      <a:r>
                        <a:rPr lang="en-US" sz="1100">
                          <a:effectLst/>
                        </a:rPr>
                        <a:t>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7780" algn="ctr">
                        <a:lnSpc>
                          <a:spcPct val="107000"/>
                        </a:lnSpc>
                        <a:spcAft>
                          <a:spcPts val="0"/>
                        </a:spcAft>
                      </a:pPr>
                      <a:r>
                        <a:rPr lang="en-US" sz="1100">
                          <a:effectLst/>
                        </a:rPr>
                        <a:t>732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algn="l">
                        <a:lnSpc>
                          <a:spcPct val="107000"/>
                        </a:lnSpc>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9685" algn="ctr">
                        <a:lnSpc>
                          <a:spcPct val="107000"/>
                        </a:lnSpc>
                        <a:spcAft>
                          <a:spcPts val="0"/>
                        </a:spcAft>
                      </a:pPr>
                      <a:r>
                        <a:rPr lang="en-US" sz="1100" dirty="0">
                          <a:effectLst/>
                        </a:rPr>
                        <a:t>880.1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6510" algn="ctr">
                        <a:lnSpc>
                          <a:spcPct val="107000"/>
                        </a:lnSpc>
                        <a:spcAft>
                          <a:spcPts val="0"/>
                        </a:spcAft>
                      </a:pPr>
                      <a:r>
                        <a:rPr lang="en-US" sz="1100" dirty="0">
                          <a:effectLst/>
                        </a:rPr>
                        <a:t>806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tc>
                  <a:txBody>
                    <a:bodyPr/>
                    <a:lstStyle/>
                    <a:p>
                      <a:pPr marR="15875" algn="ctr">
                        <a:lnSpc>
                          <a:spcPct val="107000"/>
                        </a:lnSpc>
                        <a:spcAft>
                          <a:spcPts val="0"/>
                        </a:spcAft>
                      </a:pPr>
                      <a:r>
                        <a:rPr lang="en-US" sz="1100" dirty="0">
                          <a:effectLst/>
                        </a:rPr>
                        <a:t>1.80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2075" marR="73025" marT="35560" marB="0"/>
                </a:tc>
                <a:extLst>
                  <a:ext uri="{0D108BD9-81ED-4DB2-BD59-A6C34878D82A}">
                    <a16:rowId xmlns:a16="http://schemas.microsoft.com/office/drawing/2014/main" val="2772440241"/>
                  </a:ext>
                </a:extLst>
              </a:tr>
            </a:tbl>
          </a:graphicData>
        </a:graphic>
      </p:graphicFrame>
      <p:sp>
        <p:nvSpPr>
          <p:cNvPr id="9" name="Rectangle 5"/>
          <p:cNvSpPr>
            <a:spLocks noChangeArrowheads="1"/>
          </p:cNvSpPr>
          <p:nvPr/>
        </p:nvSpPr>
        <p:spPr bwMode="auto">
          <a:xfrm>
            <a:off x="633046" y="4525067"/>
            <a:ext cx="11376983"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rPr>
              <a:t>Growth Analysis Chart for Castor Strain </a:t>
            </a:r>
            <a:r>
              <a:rPr kumimoji="0" lang="en-US" altLang="en-US" b="1" i="0" u="none" strike="noStrike" cap="none" normalizeH="0" baseline="0" dirty="0" err="1" smtClean="0">
                <a:ln>
                  <a:noFill/>
                </a:ln>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rPr>
              <a:t>Wainer</a:t>
            </a:r>
            <a:r>
              <a:rPr kumimoji="0" lang="en-US" altLang="en-US" b="1" i="0" u="none" strike="noStrike" cap="none" normalizeH="0" baseline="0" dirty="0" smtClean="0">
                <a:ln>
                  <a:noFill/>
                </a:ln>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rPr>
              <a:t>/J2  </a:t>
            </a:r>
            <a:endParaRPr kumimoji="0" lang="en-US" altLang="en-US" b="1" i="0" u="none" strike="noStrike" cap="none" normalizeH="0" baseline="0" dirty="0" smtClean="0">
              <a:ln>
                <a:noFill/>
              </a:ln>
              <a:solidFill>
                <a:schemeClr val="accent6">
                  <a:lumMod val="75000"/>
                </a:schemeClr>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Evaluation month 1 through month 18 (until maturity)</a:t>
            </a:r>
            <a:endParaRPr kumimoji="0" lang="en-US"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This chart shows the growth phase for the strain </a:t>
            </a:r>
            <a:r>
              <a:rPr kumimoji="0" lang="en-US" altLang="en-US" sz="1100" b="0" i="0" u="none" strike="noStrike" cap="none" normalizeH="0" baseline="0" dirty="0" err="1"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Wainer</a:t>
            </a:r>
            <a:r>
              <a:rPr kumimoji="0" lang="en-US" alt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/J2 until maturity at age 18 months, thereafter the plant will live for up to 5 to 7- years, we replant our castor every 5 years, with the castor trunks once dead we convert to rope and paper carton. </a:t>
            </a:r>
            <a:endParaRPr kumimoji="0" lang="en-US"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From 18 months through to month 60 the Castor Tree WAINER/J2 will remain constant at around 800g per tree, per month.  </a:t>
            </a:r>
            <a:endParaRPr kumimoji="0" lang="en-US"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 mono-cultivation our optimum spacing per tree is 3-meteres by 3-meters = 1,110 trees per hectare. When intercropping with other food crops such as Cacao or Olive we generally plant 4 meters apart, this equates to 660 trees per hectare.</a:t>
            </a:r>
            <a:endParaRPr kumimoji="0" lang="en-US"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Each tree in essence earns the farmer 3.15 euros per year based on our pricing.</a:t>
            </a:r>
            <a:endParaRPr kumimoji="0" lang="en-US"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sng" strike="noStrike" cap="none" normalizeH="0" baseline="0" dirty="0" smtClean="0">
                <a:ln>
                  <a:noFill/>
                </a:ln>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rPr>
              <a:t>FROM THE MOMENT WE COMMERCIALIZE OUR SEEDS HERE IN ITALY, WE HAVE ONE-YEAR TO REGISTER, FROM THAT MOMENT ONWARDS WE GET 20-YEARS PROTECTION FROM DATE.</a:t>
            </a:r>
            <a:endParaRPr kumimoji="0" lang="en-US" altLang="en-US" sz="1100" b="0" i="0" u="none" strike="noStrike" cap="none" normalizeH="0" baseline="0" dirty="0" smtClean="0">
              <a:ln>
                <a:noFill/>
              </a:ln>
              <a:solidFill>
                <a:schemeClr val="accent6">
                  <a:lumMod val="75000"/>
                </a:schemeClr>
              </a:solidFill>
              <a:effectLst/>
            </a:endParaRPr>
          </a:p>
        </p:txBody>
      </p:sp>
    </p:spTree>
    <p:extLst>
      <p:ext uri="{BB962C8B-B14F-4D97-AF65-F5344CB8AC3E}">
        <p14:creationId xmlns:p14="http://schemas.microsoft.com/office/powerpoint/2010/main" val="3212266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309281"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PHASE 2: PRODUCTION</a:t>
            </a:r>
            <a:endPar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6"/>
          <p:cNvSpPr>
            <a:spLocks noChangeArrowheads="1"/>
          </p:cNvSpPr>
          <p:nvPr/>
        </p:nvSpPr>
        <p:spPr bwMode="auto">
          <a:xfrm>
            <a:off x="0" y="2895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ea typeface="Calibri" panose="020F050202020403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nvGrpSpPr>
          <p:cNvPr id="10" name="Group 12604"/>
          <p:cNvGrpSpPr/>
          <p:nvPr/>
        </p:nvGrpSpPr>
        <p:grpSpPr>
          <a:xfrm>
            <a:off x="384205" y="457200"/>
            <a:ext cx="10229848" cy="2438400"/>
            <a:chOff x="0" y="0"/>
            <a:chExt cx="10482072" cy="2301240"/>
          </a:xfrm>
        </p:grpSpPr>
        <p:pic>
          <p:nvPicPr>
            <p:cNvPr id="11" name="Picture 1167"/>
            <p:cNvPicPr/>
            <p:nvPr/>
          </p:nvPicPr>
          <p:blipFill>
            <a:blip r:embed="rId2"/>
            <a:stretch>
              <a:fillRect/>
            </a:stretch>
          </p:blipFill>
          <p:spPr>
            <a:xfrm>
              <a:off x="0" y="6096"/>
              <a:ext cx="2441448" cy="2295144"/>
            </a:xfrm>
            <a:prstGeom prst="rect">
              <a:avLst/>
            </a:prstGeom>
          </p:spPr>
        </p:pic>
        <p:pic>
          <p:nvPicPr>
            <p:cNvPr id="12" name="Picture 1177"/>
            <p:cNvPicPr/>
            <p:nvPr/>
          </p:nvPicPr>
          <p:blipFill>
            <a:blip r:embed="rId3"/>
            <a:stretch>
              <a:fillRect/>
            </a:stretch>
          </p:blipFill>
          <p:spPr>
            <a:xfrm>
              <a:off x="3413760" y="0"/>
              <a:ext cx="3060192" cy="2295144"/>
            </a:xfrm>
            <a:prstGeom prst="rect">
              <a:avLst/>
            </a:prstGeom>
          </p:spPr>
        </p:pic>
        <p:pic>
          <p:nvPicPr>
            <p:cNvPr id="13" name="Picture 1179"/>
            <p:cNvPicPr/>
            <p:nvPr/>
          </p:nvPicPr>
          <p:blipFill>
            <a:blip r:embed="rId4"/>
            <a:stretch>
              <a:fillRect/>
            </a:stretch>
          </p:blipFill>
          <p:spPr>
            <a:xfrm>
              <a:off x="7421880" y="6096"/>
              <a:ext cx="3060192" cy="2295144"/>
            </a:xfrm>
            <a:prstGeom prst="rect">
              <a:avLst/>
            </a:prstGeom>
          </p:spPr>
        </p:pic>
      </p:grpSp>
      <p:grpSp>
        <p:nvGrpSpPr>
          <p:cNvPr id="14" name="Group 11109"/>
          <p:cNvGrpSpPr/>
          <p:nvPr/>
        </p:nvGrpSpPr>
        <p:grpSpPr>
          <a:xfrm>
            <a:off x="384205" y="3136790"/>
            <a:ext cx="10191752" cy="1752600"/>
            <a:chOff x="0" y="0"/>
            <a:chExt cx="10403290" cy="2231136"/>
          </a:xfrm>
        </p:grpSpPr>
        <p:pic>
          <p:nvPicPr>
            <p:cNvPr id="15" name="Picture 1169"/>
            <p:cNvPicPr/>
            <p:nvPr/>
          </p:nvPicPr>
          <p:blipFill>
            <a:blip r:embed="rId5"/>
            <a:stretch>
              <a:fillRect/>
            </a:stretch>
          </p:blipFill>
          <p:spPr>
            <a:xfrm>
              <a:off x="0" y="1524"/>
              <a:ext cx="2697480" cy="2229612"/>
            </a:xfrm>
            <a:prstGeom prst="rect">
              <a:avLst/>
            </a:prstGeom>
          </p:spPr>
        </p:pic>
        <p:pic>
          <p:nvPicPr>
            <p:cNvPr id="16" name="Picture 1171"/>
            <p:cNvPicPr/>
            <p:nvPr/>
          </p:nvPicPr>
          <p:blipFill>
            <a:blip r:embed="rId6"/>
            <a:stretch>
              <a:fillRect/>
            </a:stretch>
          </p:blipFill>
          <p:spPr>
            <a:xfrm>
              <a:off x="2862072" y="3048"/>
              <a:ext cx="3956304" cy="2228088"/>
            </a:xfrm>
            <a:prstGeom prst="rect">
              <a:avLst/>
            </a:prstGeom>
          </p:spPr>
        </p:pic>
        <p:pic>
          <p:nvPicPr>
            <p:cNvPr id="17" name="Picture 1181"/>
            <p:cNvPicPr/>
            <p:nvPr/>
          </p:nvPicPr>
          <p:blipFill>
            <a:blip r:embed="rId7"/>
            <a:stretch>
              <a:fillRect/>
            </a:stretch>
          </p:blipFill>
          <p:spPr>
            <a:xfrm>
              <a:off x="6964681" y="0"/>
              <a:ext cx="3438609" cy="2228088"/>
            </a:xfrm>
            <a:prstGeom prst="rect">
              <a:avLst/>
            </a:prstGeom>
          </p:spPr>
        </p:pic>
      </p:grpSp>
      <p:sp>
        <p:nvSpPr>
          <p:cNvPr id="86" name="Rectangle 1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VISUAL PROJECTION OF YOUR NEW INDUSTRY</a:t>
            </a:r>
            <a:endParaRPr kumimoji="0" lang="en-US" altLang="en-US" sz="11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nvGrpSpPr>
          <p:cNvPr id="87" name="Group 12609"/>
          <p:cNvGrpSpPr/>
          <p:nvPr/>
        </p:nvGrpSpPr>
        <p:grpSpPr>
          <a:xfrm>
            <a:off x="384205" y="4988755"/>
            <a:ext cx="10115550" cy="1714500"/>
            <a:chOff x="0" y="0"/>
            <a:chExt cx="10655808" cy="2279904"/>
          </a:xfrm>
        </p:grpSpPr>
        <p:pic>
          <p:nvPicPr>
            <p:cNvPr id="88" name="Picture 1191"/>
            <p:cNvPicPr/>
            <p:nvPr/>
          </p:nvPicPr>
          <p:blipFill>
            <a:blip r:embed="rId8"/>
            <a:stretch>
              <a:fillRect/>
            </a:stretch>
          </p:blipFill>
          <p:spPr>
            <a:xfrm>
              <a:off x="0" y="0"/>
              <a:ext cx="3040380" cy="2279904"/>
            </a:xfrm>
            <a:prstGeom prst="rect">
              <a:avLst/>
            </a:prstGeom>
          </p:spPr>
        </p:pic>
        <p:pic>
          <p:nvPicPr>
            <p:cNvPr id="89" name="Picture 1196"/>
            <p:cNvPicPr/>
            <p:nvPr/>
          </p:nvPicPr>
          <p:blipFill>
            <a:blip r:embed="rId9"/>
            <a:stretch>
              <a:fillRect/>
            </a:stretch>
          </p:blipFill>
          <p:spPr>
            <a:xfrm>
              <a:off x="3808476" y="0"/>
              <a:ext cx="3038856" cy="2279904"/>
            </a:xfrm>
            <a:prstGeom prst="rect">
              <a:avLst/>
            </a:prstGeom>
          </p:spPr>
        </p:pic>
        <p:pic>
          <p:nvPicPr>
            <p:cNvPr id="90" name="Picture 1199"/>
            <p:cNvPicPr/>
            <p:nvPr/>
          </p:nvPicPr>
          <p:blipFill>
            <a:blip r:embed="rId10"/>
            <a:stretch>
              <a:fillRect/>
            </a:stretch>
          </p:blipFill>
          <p:spPr>
            <a:xfrm>
              <a:off x="7615428" y="0"/>
              <a:ext cx="3040380" cy="2279904"/>
            </a:xfrm>
            <a:prstGeom prst="rect">
              <a:avLst/>
            </a:prstGeom>
          </p:spPr>
        </p:pic>
      </p:grpSp>
    </p:spTree>
    <p:extLst>
      <p:ext uri="{BB962C8B-B14F-4D97-AF65-F5344CB8AC3E}">
        <p14:creationId xmlns:p14="http://schemas.microsoft.com/office/powerpoint/2010/main" val="33982306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4918</TotalTime>
  <Words>2474</Words>
  <Application>Microsoft Office PowerPoint</Application>
  <PresentationFormat>Panorámica</PresentationFormat>
  <Paragraphs>325</Paragraphs>
  <Slides>19</Slides>
  <Notes>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19</vt:i4>
      </vt:variant>
    </vt:vector>
  </HeadingPairs>
  <TitlesOfParts>
    <vt:vector size="26" baseType="lpstr">
      <vt:lpstr>Arial</vt:lpstr>
      <vt:lpstr>Calibri</vt:lpstr>
      <vt:lpstr>Calibri Light</vt:lpstr>
      <vt:lpstr>Open Sans Condensed Light</vt:lpstr>
      <vt:lpstr>Times New Roman</vt:lpstr>
      <vt:lpstr>Wingdings</vt:lpstr>
      <vt:lpstr>Office Theme</vt:lpstr>
      <vt:lpstr>CONCEPT: INTRODUCING “A CASTOR ECONOMY” CASTOR CULTIVATION CONVERTED TO RENEWABLE ENERGY  Objective: “Meeting our 2050 SDGs via transitioning to Renewables and a Bio-based Economy”    A:  Starting here in Italy by facilitating the European Transport Industry reach net zero emissions, either making all fossil fuel carbon neutral by mixing as an additive 14% of our Patent Derived Castor Based Biofuels or eliminating fossil fuels entirely using our non-toxic, renewable and sustainable bio-fuels as a replacement.   B:  Revitalizing and rejuvenating the abundant number of rural farms, towns and cities that are dilapidating by focusing on Rural Socioeconomic Revitalization Stimulation via a Renewable Bio-based Castor Economy generating up to 100-Billion Euros Annually, by producing “Renewable Energy, Bio-Based Consumable Products and Food”, based on the proven 4-Returns Scientific Approach to Landscape Restoration, Carbon Sequestration and Biodiversity Conservation. Tackling ALL 17 Sustainable Development Goals. Scope: Portugal, Spain, France, Italy &amp; Greece.  Proposed Implementations &amp; Costing Forecasts: Example ITALY. Italy requires and consumes 2-Billion Litres (2-Million Metric tons) Diesel Per Year. Using our Protective Plant Variety WAINER/J2 (Patent Attached) this would require 833,333.33 Hectares of Castor / Land Cultivation. To achieve Carbon Neutral status by mixing 14% of our Castor Bio-diesel to fossil diesel this would require = 116,666.66 Hectares Castor Cultivation. Ways in which to achieve the above outlined objectives;                                                                     Cooperative of farmers.  Italy has over 1.6 million farmers / agricultural holders., average land size holding 7.9 hectares totalling 12.6 million hectares, if less than 1% participated by converting over to Castor Cultivation we would reach our first objective of 14% Bio-diesel mixed into fossil fuel and if 6.5% of Italian farmers participated we would reach our final goal of 100% Sustainable Renewable Bio-Diesel Production. Example Olive Groves: Italy has around 1,075,000 Hectares of Olive Groves (360,000 in Apulia alone), many of which are old and non-producing, here alone we have enough land ready to immediately implement our proposed project/objectives with little to no moneys needed for land preparation (eliminating the highest cost of all) – by generating just 15% cooperation in the olive industry alone, we achieve our first objective - 78% cooperation would make Italy 100% self-sustainable on green oil. </vt:lpstr>
      <vt:lpstr>Practical Solutions For A Sustainable Future </vt:lpstr>
      <vt:lpstr>Practical Solutions For A Sustainable Future </vt:lpstr>
      <vt:lpstr>Presentación de PowerPoint</vt:lpstr>
      <vt:lpstr>AIM: to start operations in the state / municipality of Apulia, representing 360,000 hectares of Olive plantations (33% of Italy’s total olive production), it is estimate at around 8,000 new hectares of Olive cultivation is implemented annually.</vt:lpstr>
      <vt:lpstr>Protective Plant Variety WAINER/J2</vt:lpstr>
      <vt:lpstr>Presentación de PowerPoint</vt:lpstr>
      <vt:lpstr>Presentación de PowerPoint</vt:lpstr>
      <vt:lpstr>Presentación de PowerPoint</vt:lpstr>
      <vt:lpstr>Presentación de PowerPoint</vt:lpstr>
      <vt:lpstr>IMPLIMENTATION ON CHANGING FROM FOSSIL TO RENEWABLES HERE WE HAVE A CHART THAT SHOWS THE TIME FRAME IN RELATION TO  PRODUCTION, IN 3 YEARS ONE CAN FULLY IMPLIMENT A 100%  TRANSFORMATION FROM FOSSIL FUEL TO RENEWABLE NON TOXIC DIESEL  </vt:lpstr>
      <vt:lpstr>ADDITIONAL FACTORY TO BE IMPLEMENTED IN ITALY (Pharmaceuticals)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Concept …</dc:title>
  <dc:creator>Rory Wainer</dc:creator>
  <cp:lastModifiedBy>DELL</cp:lastModifiedBy>
  <cp:revision>433</cp:revision>
  <dcterms:created xsi:type="dcterms:W3CDTF">2022-03-01T09:33:57Z</dcterms:created>
  <dcterms:modified xsi:type="dcterms:W3CDTF">2024-02-26T14:35:10Z</dcterms:modified>
</cp:coreProperties>
</file>